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3">
  <p:sldMasterIdLst>
    <p:sldMasterId id="2147483648" r:id="rId1"/>
  </p:sldMasterIdLst>
  <p:sldIdLst>
    <p:sldId id="256" r:id="rId2"/>
    <p:sldId id="257" r:id="rId3"/>
    <p:sldId id="259" r:id="rId4"/>
    <p:sldId id="264" r:id="rId5"/>
    <p:sldId id="258" r:id="rId6"/>
    <p:sldId id="260" r:id="rId7"/>
    <p:sldId id="261" r:id="rId8"/>
    <p:sldId id="265" r:id="rId9"/>
    <p:sldId id="266" r:id="rId10"/>
    <p:sldId id="296" r:id="rId11"/>
    <p:sldId id="268" r:id="rId12"/>
    <p:sldId id="269" r:id="rId13"/>
    <p:sldId id="267" r:id="rId14"/>
    <p:sldId id="270" r:id="rId15"/>
    <p:sldId id="272" r:id="rId16"/>
    <p:sldId id="271" r:id="rId17"/>
    <p:sldId id="281" r:id="rId18"/>
    <p:sldId id="273" r:id="rId19"/>
    <p:sldId id="282" r:id="rId20"/>
    <p:sldId id="274" r:id="rId21"/>
    <p:sldId id="283" r:id="rId22"/>
    <p:sldId id="275" r:id="rId23"/>
    <p:sldId id="284" r:id="rId24"/>
    <p:sldId id="276" r:id="rId25"/>
    <p:sldId id="285" r:id="rId26"/>
    <p:sldId id="277" r:id="rId27"/>
    <p:sldId id="286" r:id="rId28"/>
    <p:sldId id="278" r:id="rId29"/>
    <p:sldId id="287" r:id="rId30"/>
    <p:sldId id="279" r:id="rId31"/>
    <p:sldId id="288" r:id="rId32"/>
    <p:sldId id="280" r:id="rId33"/>
    <p:sldId id="289" r:id="rId34"/>
    <p:sldId id="262" r:id="rId35"/>
    <p:sldId id="290" r:id="rId36"/>
    <p:sldId id="291" r:id="rId37"/>
    <p:sldId id="263" r:id="rId38"/>
    <p:sldId id="292" r:id="rId39"/>
    <p:sldId id="293" r:id="rId40"/>
    <p:sldId id="294" r:id="rId41"/>
    <p:sldId id="295" r:id="rId42"/>
    <p:sldId id="297"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68T7uQYOttP9agtSFVmhAg==" hashData="q2ivQN3+WXAjO+HzKZJviO9Ack7KOwrbKmV7FT4IuBnrXeb+Myhhk4Re+3S/NjBWNBy6PUtVtRQXRBmTWWXlg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3" d="100"/>
          <a:sy n="113" d="100"/>
        </p:scale>
        <p:origin x="2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6/17/2016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2" y="388861"/>
            <a:ext cx="8534400" cy="933753"/>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84212" y="1461407"/>
            <a:ext cx="8534400" cy="4588329"/>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6/17/2016</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youtu.be/RtWBlDC2-s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Preparing for a Survey</a:t>
            </a:r>
            <a:endParaRPr lang="en-US" dirty="0"/>
          </a:p>
        </p:txBody>
      </p:sp>
      <p:sp>
        <p:nvSpPr>
          <p:cNvPr id="3" name="Subtitle 2"/>
          <p:cNvSpPr>
            <a:spLocks noGrp="1"/>
          </p:cNvSpPr>
          <p:nvPr>
            <p:ph type="subTitle" idx="1"/>
          </p:nvPr>
        </p:nvSpPr>
        <p:spPr/>
        <p:txBody>
          <a:bodyPr/>
          <a:lstStyle/>
          <a:p>
            <a:r>
              <a:rPr lang="en-US" dirty="0" smtClean="0">
                <a:solidFill>
                  <a:schemeClr val="bg1"/>
                </a:solidFill>
              </a:rPr>
              <a:t>Envision Home Health</a:t>
            </a:r>
            <a:endParaRPr lang="en-US" dirty="0">
              <a:solidFill>
                <a:schemeClr val="bg1"/>
              </a:solidFill>
            </a:endParaRPr>
          </a:p>
        </p:txBody>
      </p:sp>
    </p:spTree>
    <p:extLst>
      <p:ext uri="{BB962C8B-B14F-4D97-AF65-F5344CB8AC3E}">
        <p14:creationId xmlns:p14="http://schemas.microsoft.com/office/powerpoint/2010/main" val="4392150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388861"/>
            <a:ext cx="10050463" cy="933753"/>
          </a:xfrm>
        </p:spPr>
        <p:txBody>
          <a:bodyPr>
            <a:normAutofit fontScale="90000"/>
          </a:bodyPr>
          <a:lstStyle/>
          <a:p>
            <a:r>
              <a:rPr lang="en-US" dirty="0" smtClean="0"/>
              <a:t>Important items to remember on Home Visits</a:t>
            </a:r>
            <a:endParaRPr lang="en-US" dirty="0"/>
          </a:p>
        </p:txBody>
      </p:sp>
      <p:sp>
        <p:nvSpPr>
          <p:cNvPr id="3" name="Content Placeholder 2"/>
          <p:cNvSpPr>
            <a:spLocks noGrp="1"/>
          </p:cNvSpPr>
          <p:nvPr>
            <p:ph idx="1"/>
          </p:nvPr>
        </p:nvSpPr>
        <p:spPr>
          <a:xfrm>
            <a:off x="684211" y="1461407"/>
            <a:ext cx="10347855" cy="4588329"/>
          </a:xfrm>
        </p:spPr>
        <p:txBody>
          <a:bodyPr/>
          <a:lstStyle/>
          <a:p>
            <a:r>
              <a:rPr lang="en-US" dirty="0" smtClean="0"/>
              <a:t>Know where the patient keeps the admission paperwork</a:t>
            </a:r>
          </a:p>
          <a:p>
            <a:r>
              <a:rPr lang="en-US" dirty="0" smtClean="0"/>
              <a:t>Keep Infection control in mind</a:t>
            </a:r>
          </a:p>
          <a:p>
            <a:pPr lvl="1"/>
            <a:r>
              <a:rPr lang="en-US" dirty="0"/>
              <a:t>Wash hands on </a:t>
            </a:r>
            <a:r>
              <a:rPr lang="en-US" dirty="0" smtClean="0"/>
              <a:t>entrance</a:t>
            </a:r>
          </a:p>
          <a:p>
            <a:pPr lvl="1"/>
            <a:r>
              <a:rPr lang="en-US" dirty="0" smtClean="0"/>
              <a:t>Dirty / Clean area of bag / work environment</a:t>
            </a:r>
          </a:p>
          <a:p>
            <a:pPr lvl="1"/>
            <a:r>
              <a:rPr lang="en-US" dirty="0" smtClean="0"/>
              <a:t>Wash hands on exit</a:t>
            </a:r>
            <a:endParaRPr lang="en-US" dirty="0" smtClean="0"/>
          </a:p>
          <a:p>
            <a:r>
              <a:rPr lang="en-US" dirty="0" smtClean="0"/>
              <a:t>Follow your Plan of Care (they will most likely know your plan of care prior to your visit, are you doing the right wound care and has the plan of care been updated?)</a:t>
            </a:r>
          </a:p>
          <a:p>
            <a:r>
              <a:rPr lang="en-US" dirty="0" smtClean="0"/>
              <a:t>Communicate with patient / Caregiver</a:t>
            </a:r>
          </a:p>
        </p:txBody>
      </p:sp>
    </p:spTree>
    <p:extLst>
      <p:ext uri="{BB962C8B-B14F-4D97-AF65-F5344CB8AC3E}">
        <p14:creationId xmlns:p14="http://schemas.microsoft.com/office/powerpoint/2010/main" val="38259756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Branches</a:t>
            </a:r>
            <a:endParaRPr lang="en-US" dirty="0"/>
          </a:p>
        </p:txBody>
      </p:sp>
      <p:sp>
        <p:nvSpPr>
          <p:cNvPr id="3" name="Content Placeholder 2"/>
          <p:cNvSpPr>
            <a:spLocks noGrp="1"/>
          </p:cNvSpPr>
          <p:nvPr>
            <p:ph idx="1"/>
          </p:nvPr>
        </p:nvSpPr>
        <p:spPr/>
        <p:txBody>
          <a:bodyPr/>
          <a:lstStyle/>
          <a:p>
            <a:r>
              <a:rPr lang="en-US" dirty="0" smtClean="0"/>
              <a:t>Envision currently has 3 Branches</a:t>
            </a:r>
          </a:p>
          <a:p>
            <a:pPr lvl="1"/>
            <a:r>
              <a:rPr lang="en-US" dirty="0" smtClean="0"/>
              <a:t>UT County</a:t>
            </a:r>
          </a:p>
          <a:p>
            <a:pPr lvl="1"/>
            <a:r>
              <a:rPr lang="en-US" dirty="0" smtClean="0"/>
              <a:t>Salt Lake</a:t>
            </a:r>
          </a:p>
          <a:p>
            <a:pPr lvl="1"/>
            <a:r>
              <a:rPr lang="en-US" dirty="0" smtClean="0"/>
              <a:t>Ogden</a:t>
            </a:r>
          </a:p>
          <a:p>
            <a:r>
              <a:rPr lang="en-US" dirty="0" smtClean="0"/>
              <a:t>A sample of charts will be audited from each office for compliance to regulations</a:t>
            </a:r>
            <a:endParaRPr lang="en-US" dirty="0"/>
          </a:p>
        </p:txBody>
      </p:sp>
    </p:spTree>
    <p:extLst>
      <p:ext uri="{BB962C8B-B14F-4D97-AF65-F5344CB8AC3E}">
        <p14:creationId xmlns:p14="http://schemas.microsoft.com/office/powerpoint/2010/main" val="539201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 y="76201"/>
            <a:ext cx="4248150" cy="1894114"/>
          </a:xfrm>
        </p:spPr>
        <p:txBody>
          <a:bodyPr/>
          <a:lstStyle/>
          <a:p>
            <a:r>
              <a:rPr lang="en-US" dirty="0" smtClean="0"/>
              <a:t>Organizational Chart</a:t>
            </a:r>
            <a:endParaRPr lang="en-US" dirty="0"/>
          </a:p>
        </p:txBody>
      </p:sp>
      <p:pic>
        <p:nvPicPr>
          <p:cNvPr id="4" name="Content Placeholder 3"/>
          <p:cNvPicPr>
            <a:picLocks noGrp="1"/>
          </p:cNvPicPr>
          <p:nvPr>
            <p:ph idx="1"/>
          </p:nvPr>
        </p:nvPicPr>
        <p:blipFill rotWithShape="1">
          <a:blip r:embed="rId2"/>
          <a:srcRect l="18114" t="8934" r="62433"/>
          <a:stretch/>
        </p:blipFill>
        <p:spPr bwMode="auto">
          <a:xfrm>
            <a:off x="4467225" y="223838"/>
            <a:ext cx="5591973" cy="64423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79437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15580" t="16126" r="65447" b="2310"/>
          <a:stretch/>
        </p:blipFill>
        <p:spPr bwMode="auto">
          <a:xfrm>
            <a:off x="2792627" y="255373"/>
            <a:ext cx="5975460" cy="63135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993782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226936"/>
            <a:ext cx="8534400" cy="933753"/>
          </a:xfrm>
        </p:spPr>
        <p:txBody>
          <a:bodyPr/>
          <a:lstStyle/>
          <a:p>
            <a:r>
              <a:rPr lang="en-US" dirty="0" smtClean="0"/>
              <a:t>Home Health Patient Record</a:t>
            </a:r>
            <a:endParaRPr lang="en-US" dirty="0"/>
          </a:p>
        </p:txBody>
      </p:sp>
      <p:pic>
        <p:nvPicPr>
          <p:cNvPr id="4" name="Content Placeholder 3"/>
          <p:cNvPicPr>
            <a:picLocks noGrp="1"/>
          </p:cNvPicPr>
          <p:nvPr>
            <p:ph idx="1"/>
          </p:nvPr>
        </p:nvPicPr>
        <p:blipFill rotWithShape="1">
          <a:blip r:embed="rId2"/>
          <a:srcRect l="11273" t="17245" r="61150" b="7596"/>
          <a:stretch/>
        </p:blipFill>
        <p:spPr bwMode="auto">
          <a:xfrm>
            <a:off x="684211" y="1085851"/>
            <a:ext cx="9631363" cy="5600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5282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G Tags</a:t>
            </a:r>
          </a:p>
          <a:p>
            <a:pPr lvl="1"/>
            <a:r>
              <a:rPr lang="en-US" dirty="0" smtClean="0"/>
              <a:t>Global audit tag</a:t>
            </a:r>
          </a:p>
          <a:p>
            <a:pPr lvl="1"/>
            <a:r>
              <a:rPr lang="en-US" dirty="0" smtClean="0"/>
              <a:t>Assures that we are following the Conditions of Participation that Medicare has set forth for Home Health Agencies</a:t>
            </a:r>
            <a:endParaRPr lang="en-US" dirty="0"/>
          </a:p>
        </p:txBody>
      </p:sp>
      <p:sp>
        <p:nvSpPr>
          <p:cNvPr id="4" name="Title 1"/>
          <p:cNvSpPr>
            <a:spLocks noGrp="1"/>
          </p:cNvSpPr>
          <p:nvPr>
            <p:ph type="title"/>
          </p:nvPr>
        </p:nvSpPr>
        <p:spPr>
          <a:xfrm>
            <a:off x="684212" y="388861"/>
            <a:ext cx="10059988" cy="933753"/>
          </a:xfrm>
        </p:spPr>
        <p:txBody>
          <a:bodyPr>
            <a:normAutofit fontScale="90000"/>
          </a:bodyPr>
          <a:lstStyle/>
          <a:p>
            <a:r>
              <a:rPr lang="en-US" dirty="0" smtClean="0"/>
              <a:t>Home Health Patient Record – Level 1 G tags</a:t>
            </a:r>
            <a:endParaRPr lang="en-US" dirty="0"/>
          </a:p>
        </p:txBody>
      </p:sp>
    </p:spTree>
    <p:extLst>
      <p:ext uri="{BB962C8B-B14F-4D97-AF65-F5344CB8AC3E}">
        <p14:creationId xmlns:p14="http://schemas.microsoft.com/office/powerpoint/2010/main" val="41606749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a:t>484.10 Patient Rights (G100)</a:t>
            </a:r>
          </a:p>
          <a:p>
            <a:pPr lvl="1"/>
            <a:r>
              <a:rPr lang="en-US" dirty="0" smtClean="0"/>
              <a:t>*Documentation </a:t>
            </a:r>
            <a:r>
              <a:rPr lang="en-US" dirty="0"/>
              <a:t>of complaints with investigation &amp; resolution (G107)</a:t>
            </a:r>
          </a:p>
          <a:p>
            <a:pPr lvl="1"/>
            <a:r>
              <a:rPr lang="en-US" dirty="0" smtClean="0"/>
              <a:t>*</a:t>
            </a:r>
            <a:r>
              <a:rPr lang="en-US" dirty="0"/>
              <a:t>Participated in POC Development (G109)</a:t>
            </a:r>
          </a:p>
          <a:p>
            <a:pPr marL="0" indent="0">
              <a:buNone/>
            </a:pPr>
            <a:r>
              <a:rPr lang="en-US" dirty="0" smtClean="0"/>
              <a:t>		Home </a:t>
            </a:r>
            <a:r>
              <a:rPr lang="en-US" dirty="0"/>
              <a:t>Visit Probes:</a:t>
            </a:r>
          </a:p>
          <a:p>
            <a:pPr lvl="2"/>
            <a:r>
              <a:rPr lang="en-US" dirty="0" smtClean="0"/>
              <a:t>Knowledgeable </a:t>
            </a:r>
            <a:r>
              <a:rPr lang="en-US" dirty="0"/>
              <a:t>about home care patient rights</a:t>
            </a:r>
          </a:p>
          <a:p>
            <a:pPr lvl="2"/>
            <a:r>
              <a:rPr lang="en-US" dirty="0" smtClean="0"/>
              <a:t>Given </a:t>
            </a:r>
            <a:r>
              <a:rPr lang="en-US" dirty="0"/>
              <a:t>info about rights prior to care</a:t>
            </a:r>
          </a:p>
          <a:p>
            <a:pPr lvl="1"/>
            <a:r>
              <a:rPr lang="en-US" dirty="0"/>
              <a:t>Level 2 Standards:</a:t>
            </a:r>
          </a:p>
          <a:p>
            <a:pPr lvl="2"/>
            <a:r>
              <a:rPr lang="en-US" dirty="0" smtClean="0"/>
              <a:t>Informed </a:t>
            </a:r>
            <a:r>
              <a:rPr lang="en-US" dirty="0"/>
              <a:t>of rights (G101)</a:t>
            </a:r>
          </a:p>
          <a:p>
            <a:pPr lvl="2"/>
            <a:r>
              <a:rPr lang="en-US" dirty="0" smtClean="0"/>
              <a:t>Informed </a:t>
            </a:r>
            <a:r>
              <a:rPr lang="en-US" dirty="0"/>
              <a:t>regarding care provided &amp; changes (G108)</a:t>
            </a:r>
          </a:p>
          <a:p>
            <a:pPr lvl="2"/>
            <a:r>
              <a:rPr lang="en-US" dirty="0" smtClean="0"/>
              <a:t>Confidentiality </a:t>
            </a:r>
            <a:r>
              <a:rPr lang="en-US" dirty="0"/>
              <a:t>of record maintained (G111)</a:t>
            </a:r>
          </a:p>
          <a:p>
            <a:pPr lvl="2"/>
            <a:r>
              <a:rPr lang="en-US" dirty="0" smtClean="0"/>
              <a:t>Informed </a:t>
            </a:r>
            <a:r>
              <a:rPr lang="en-US" dirty="0"/>
              <a:t>of payment prior to care (G114)</a:t>
            </a:r>
          </a:p>
          <a:p>
            <a:pPr lvl="1"/>
            <a:r>
              <a:rPr lang="en-US" dirty="0"/>
              <a:t>Other: G102, G103, G104, G105, G106, G110, G112, </a:t>
            </a:r>
            <a:r>
              <a:rPr lang="en-US" dirty="0" smtClean="0"/>
              <a:t>G113,G115</a:t>
            </a:r>
            <a:r>
              <a:rPr lang="en-US" dirty="0"/>
              <a:t>, </a:t>
            </a:r>
            <a:r>
              <a:rPr lang="en-US" dirty="0" smtClean="0"/>
              <a:t>G116</a:t>
            </a:r>
            <a:endParaRPr lang="en-US" dirty="0"/>
          </a:p>
        </p:txBody>
      </p:sp>
      <p:sp>
        <p:nvSpPr>
          <p:cNvPr id="4" name="Title 1"/>
          <p:cNvSpPr>
            <a:spLocks noGrp="1"/>
          </p:cNvSpPr>
          <p:nvPr>
            <p:ph type="title"/>
          </p:nvPr>
        </p:nvSpPr>
        <p:spPr>
          <a:xfrm>
            <a:off x="684212" y="388861"/>
            <a:ext cx="10821988" cy="933753"/>
          </a:xfrm>
        </p:spPr>
        <p:txBody>
          <a:bodyPr>
            <a:normAutofit fontScale="90000"/>
          </a:bodyPr>
          <a:lstStyle/>
          <a:p>
            <a:r>
              <a:rPr lang="en-US" dirty="0" smtClean="0"/>
              <a:t>Home Health Patient Record – Level 1 G tags</a:t>
            </a:r>
            <a:endParaRPr lang="en-US" dirty="0"/>
          </a:p>
        </p:txBody>
      </p:sp>
    </p:spTree>
    <p:extLst>
      <p:ext uri="{BB962C8B-B14F-4D97-AF65-F5344CB8AC3E}">
        <p14:creationId xmlns:p14="http://schemas.microsoft.com/office/powerpoint/2010/main" val="11892557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02857009"/>
              </p:ext>
            </p:extLst>
          </p:nvPr>
        </p:nvGraphicFramePr>
        <p:xfrm>
          <a:off x="2598738" y="361956"/>
          <a:ext cx="6831012" cy="6105519"/>
        </p:xfrm>
        <a:graphic>
          <a:graphicData uri="http://schemas.openxmlformats.org/drawingml/2006/table">
            <a:tbl>
              <a:tblPr firstRow="1" firstCol="1" lastRow="1" lastCol="1" bandRow="1" bandCol="1">
                <a:tableStyleId>{5C22544A-7EE6-4342-B048-85BDC9FD1C3A}</a:tableStyleId>
              </a:tblPr>
              <a:tblGrid>
                <a:gridCol w="5864899"/>
                <a:gridCol w="966113"/>
              </a:tblGrid>
              <a:tr h="290739">
                <a:tc>
                  <a:txBody>
                    <a:bodyPr/>
                    <a:lstStyle/>
                    <a:p>
                      <a:pPr marL="0" marR="0">
                        <a:spcBef>
                          <a:spcPts val="0"/>
                        </a:spcBef>
                        <a:spcAft>
                          <a:spcPts val="0"/>
                        </a:spcAft>
                        <a:tabLst>
                          <a:tab pos="114300" algn="l"/>
                          <a:tab pos="3657600" algn="r"/>
                          <a:tab pos="3886200" algn="l"/>
                          <a:tab pos="5143500" algn="l"/>
                          <a:tab pos="7200900" algn="r"/>
                        </a:tabLst>
                      </a:pPr>
                      <a:r>
                        <a:rPr lang="en-US" sz="1600" dirty="0">
                          <a:effectLst/>
                        </a:rPr>
                        <a:t>G 101 Inform, promote &amp; protect patient rights</a:t>
                      </a:r>
                      <a:endParaRPr lang="en-US"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600">
                          <a:effectLst/>
                        </a:rPr>
                        <a:t>2</a:t>
                      </a:r>
                      <a:endParaRPr lang="en-US" sz="3200">
                        <a:effectLst/>
                        <a:latin typeface="Times New Roman" panose="02020603050405020304" pitchFamily="18" charset="0"/>
                        <a:ea typeface="Times New Roman" panose="02020603050405020304" pitchFamily="18" charset="0"/>
                      </a:endParaRPr>
                    </a:p>
                  </a:txBody>
                  <a:tcPr marL="68580" marR="68580" marT="0" marB="0"/>
                </a:tc>
              </a:tr>
              <a:tr h="290739">
                <a:tc>
                  <a:txBody>
                    <a:bodyPr/>
                    <a:lstStyle/>
                    <a:p>
                      <a:pPr marL="0" marR="0">
                        <a:spcBef>
                          <a:spcPts val="0"/>
                        </a:spcBef>
                        <a:spcAft>
                          <a:spcPts val="0"/>
                        </a:spcAft>
                        <a:tabLst>
                          <a:tab pos="114300" algn="l"/>
                          <a:tab pos="3657600" algn="r"/>
                          <a:tab pos="3886200" algn="l"/>
                          <a:tab pos="5143500" algn="l"/>
                          <a:tab pos="7200900" algn="r"/>
                        </a:tabLst>
                      </a:pPr>
                      <a:r>
                        <a:rPr lang="en-US" sz="1600" dirty="0">
                          <a:effectLst/>
                        </a:rPr>
                        <a:t>G 102 Written notice of patient’s rights before care</a:t>
                      </a:r>
                      <a:endParaRPr lang="en-US"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600">
                          <a:effectLst/>
                        </a:rPr>
                        <a:t> </a:t>
                      </a:r>
                      <a:endParaRPr lang="en-US" sz="3200">
                        <a:effectLst/>
                        <a:latin typeface="Times New Roman" panose="02020603050405020304" pitchFamily="18" charset="0"/>
                        <a:ea typeface="Times New Roman" panose="02020603050405020304" pitchFamily="18" charset="0"/>
                      </a:endParaRPr>
                    </a:p>
                  </a:txBody>
                  <a:tcPr marL="68580" marR="68580" marT="0" marB="0"/>
                </a:tc>
              </a:tr>
              <a:tr h="290739">
                <a:tc>
                  <a:txBody>
                    <a:bodyPr/>
                    <a:lstStyle/>
                    <a:p>
                      <a:pPr marL="0" marR="0">
                        <a:spcBef>
                          <a:spcPts val="0"/>
                        </a:spcBef>
                        <a:spcAft>
                          <a:spcPts val="0"/>
                        </a:spcAft>
                        <a:tabLst>
                          <a:tab pos="114300" algn="l"/>
                          <a:tab pos="3657600" algn="r"/>
                          <a:tab pos="3886200" algn="l"/>
                          <a:tab pos="5143500" algn="l"/>
                          <a:tab pos="7200900" algn="r"/>
                        </a:tabLst>
                      </a:pPr>
                      <a:r>
                        <a:rPr lang="en-US" sz="1600" dirty="0">
                          <a:effectLst/>
                        </a:rPr>
                        <a:t>G 103 Documentation patient informed of rights</a:t>
                      </a:r>
                      <a:endParaRPr lang="en-US"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600">
                          <a:effectLst/>
                        </a:rPr>
                        <a:t> </a:t>
                      </a:r>
                      <a:endParaRPr lang="en-US" sz="3200">
                        <a:effectLst/>
                        <a:latin typeface="Times New Roman" panose="02020603050405020304" pitchFamily="18" charset="0"/>
                        <a:ea typeface="Times New Roman" panose="02020603050405020304" pitchFamily="18" charset="0"/>
                      </a:endParaRPr>
                    </a:p>
                  </a:txBody>
                  <a:tcPr marL="68580" marR="68580" marT="0" marB="0"/>
                </a:tc>
              </a:tr>
              <a:tr h="581478">
                <a:tc>
                  <a:txBody>
                    <a:bodyPr/>
                    <a:lstStyle/>
                    <a:p>
                      <a:pPr marL="0" marR="0">
                        <a:spcBef>
                          <a:spcPts val="0"/>
                        </a:spcBef>
                        <a:spcAft>
                          <a:spcPts val="0"/>
                        </a:spcAft>
                        <a:tabLst>
                          <a:tab pos="114300" algn="l"/>
                          <a:tab pos="3657600" algn="r"/>
                          <a:tab pos="3886200" algn="l"/>
                          <a:tab pos="5143500" algn="l"/>
                          <a:tab pos="7200900" algn="r"/>
                        </a:tabLst>
                      </a:pPr>
                      <a:r>
                        <a:rPr lang="en-US" sz="1600" dirty="0">
                          <a:effectLst/>
                        </a:rPr>
                        <a:t>G 104 Patient has right to exercise rights; </a:t>
                      </a:r>
                      <a:endParaRPr lang="en-US" sz="3200" dirty="0">
                        <a:effectLst/>
                      </a:endParaRPr>
                    </a:p>
                    <a:p>
                      <a:pPr marL="0" marR="0">
                        <a:spcBef>
                          <a:spcPts val="0"/>
                        </a:spcBef>
                        <a:spcAft>
                          <a:spcPts val="0"/>
                        </a:spcAft>
                        <a:tabLst>
                          <a:tab pos="114300" algn="l"/>
                          <a:tab pos="3657600" algn="r"/>
                          <a:tab pos="3886200" algn="l"/>
                          <a:tab pos="5143500" algn="l"/>
                          <a:tab pos="7200900" algn="r"/>
                        </a:tabLst>
                      </a:pPr>
                      <a:r>
                        <a:rPr lang="en-US" sz="1600" dirty="0">
                          <a:effectLst/>
                        </a:rPr>
                        <a:t>           adjudged incompetent - appointed person</a:t>
                      </a:r>
                      <a:endParaRPr lang="en-US"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600">
                          <a:effectLst/>
                        </a:rPr>
                        <a:t> </a:t>
                      </a:r>
                      <a:endParaRPr lang="en-US" sz="3200">
                        <a:effectLst/>
                        <a:latin typeface="Times New Roman" panose="02020603050405020304" pitchFamily="18" charset="0"/>
                        <a:ea typeface="Times New Roman" panose="02020603050405020304" pitchFamily="18" charset="0"/>
                      </a:endParaRPr>
                    </a:p>
                  </a:txBody>
                  <a:tcPr marL="68580" marR="68580" marT="0" marB="0"/>
                </a:tc>
              </a:tr>
              <a:tr h="290739">
                <a:tc>
                  <a:txBody>
                    <a:bodyPr/>
                    <a:lstStyle/>
                    <a:p>
                      <a:pPr marL="0" marR="0">
                        <a:spcBef>
                          <a:spcPts val="0"/>
                        </a:spcBef>
                        <a:spcAft>
                          <a:spcPts val="0"/>
                        </a:spcAft>
                        <a:tabLst>
                          <a:tab pos="114300" algn="l"/>
                          <a:tab pos="3657600" algn="r"/>
                          <a:tab pos="3886200" algn="l"/>
                          <a:tab pos="5143500" algn="l"/>
                          <a:tab pos="7200900" algn="r"/>
                        </a:tabLst>
                      </a:pPr>
                      <a:r>
                        <a:rPr lang="en-US" sz="1600" dirty="0">
                          <a:effectLst/>
                        </a:rPr>
                        <a:t>G 105 Right to have property treated with respect</a:t>
                      </a:r>
                      <a:endParaRPr lang="en-US"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600">
                          <a:effectLst/>
                        </a:rPr>
                        <a:t> </a:t>
                      </a:r>
                      <a:endParaRPr lang="en-US" sz="3200">
                        <a:effectLst/>
                        <a:latin typeface="Times New Roman" panose="02020603050405020304" pitchFamily="18" charset="0"/>
                        <a:ea typeface="Times New Roman" panose="02020603050405020304" pitchFamily="18" charset="0"/>
                      </a:endParaRPr>
                    </a:p>
                  </a:txBody>
                  <a:tcPr marL="68580" marR="68580" marT="0" marB="0"/>
                </a:tc>
              </a:tr>
              <a:tr h="290739">
                <a:tc>
                  <a:txBody>
                    <a:bodyPr/>
                    <a:lstStyle/>
                    <a:p>
                      <a:pPr marL="0" marR="0">
                        <a:spcBef>
                          <a:spcPts val="0"/>
                        </a:spcBef>
                        <a:spcAft>
                          <a:spcPts val="0"/>
                        </a:spcAft>
                        <a:tabLst>
                          <a:tab pos="114300" algn="l"/>
                          <a:tab pos="3657600" algn="r"/>
                          <a:tab pos="3886200" algn="l"/>
                          <a:tab pos="5143500" algn="l"/>
                          <a:tab pos="7200900" algn="r"/>
                        </a:tabLst>
                      </a:pPr>
                      <a:r>
                        <a:rPr lang="en-US" sz="1600" dirty="0">
                          <a:effectLst/>
                        </a:rPr>
                        <a:t>G 106 Right to voice grievances, no reprisal</a:t>
                      </a:r>
                      <a:endParaRPr lang="en-US"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600">
                          <a:effectLst/>
                        </a:rPr>
                        <a:t> </a:t>
                      </a:r>
                      <a:endParaRPr lang="en-US" sz="3200">
                        <a:effectLst/>
                        <a:latin typeface="Times New Roman" panose="02020603050405020304" pitchFamily="18" charset="0"/>
                        <a:ea typeface="Times New Roman" panose="02020603050405020304" pitchFamily="18" charset="0"/>
                      </a:endParaRPr>
                    </a:p>
                  </a:txBody>
                  <a:tcPr marL="68580" marR="68580" marT="0" marB="0"/>
                </a:tc>
              </a:tr>
              <a:tr h="581478">
                <a:tc>
                  <a:txBody>
                    <a:bodyPr/>
                    <a:lstStyle/>
                    <a:p>
                      <a:pPr marL="0" marR="0">
                        <a:spcBef>
                          <a:spcPts val="0"/>
                        </a:spcBef>
                        <a:spcAft>
                          <a:spcPts val="0"/>
                        </a:spcAft>
                        <a:tabLst>
                          <a:tab pos="114300" algn="l"/>
                          <a:tab pos="3657600" algn="r"/>
                          <a:tab pos="3886200" algn="l"/>
                          <a:tab pos="5143500" algn="l"/>
                          <a:tab pos="7200900" algn="r"/>
                        </a:tabLst>
                      </a:pPr>
                      <a:r>
                        <a:rPr lang="en-US" sz="1600" dirty="0">
                          <a:effectLst/>
                        </a:rPr>
                        <a:t>G 107 HHA must investigate complaints &amp; document</a:t>
                      </a:r>
                      <a:endParaRPr lang="en-US" sz="3200" dirty="0">
                        <a:effectLst/>
                      </a:endParaRPr>
                    </a:p>
                    <a:p>
                      <a:pPr marL="0" marR="0">
                        <a:spcBef>
                          <a:spcPts val="0"/>
                        </a:spcBef>
                        <a:spcAft>
                          <a:spcPts val="0"/>
                        </a:spcAft>
                        <a:tabLst>
                          <a:tab pos="114300" algn="l"/>
                          <a:tab pos="3657600" algn="r"/>
                          <a:tab pos="3886200" algn="l"/>
                          <a:tab pos="5143500" algn="l"/>
                          <a:tab pos="7200900" algn="r"/>
                        </a:tabLst>
                      </a:pPr>
                      <a:r>
                        <a:rPr lang="en-US" sz="1600" dirty="0">
                          <a:effectLst/>
                        </a:rPr>
                        <a:t>          complaint existence and resolution</a:t>
                      </a:r>
                      <a:endParaRPr lang="en-US"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600">
                          <a:effectLst/>
                        </a:rPr>
                        <a:t>1</a:t>
                      </a:r>
                      <a:endParaRPr lang="en-US" sz="3200">
                        <a:effectLst/>
                        <a:latin typeface="Times New Roman" panose="02020603050405020304" pitchFamily="18" charset="0"/>
                        <a:ea typeface="Times New Roman" panose="02020603050405020304" pitchFamily="18" charset="0"/>
                      </a:endParaRPr>
                    </a:p>
                  </a:txBody>
                  <a:tcPr marL="68580" marR="68580" marT="0" marB="0"/>
                </a:tc>
              </a:tr>
              <a:tr h="581478">
                <a:tc>
                  <a:txBody>
                    <a:bodyPr/>
                    <a:lstStyle/>
                    <a:p>
                      <a:pPr marL="0" marR="0">
                        <a:spcBef>
                          <a:spcPts val="0"/>
                        </a:spcBef>
                        <a:spcAft>
                          <a:spcPts val="0"/>
                        </a:spcAft>
                        <a:tabLst>
                          <a:tab pos="114300" algn="l"/>
                          <a:tab pos="3657600" algn="r"/>
                          <a:tab pos="3886200" algn="l"/>
                          <a:tab pos="5143500" algn="l"/>
                          <a:tab pos="7200900" algn="r"/>
                        </a:tabLst>
                      </a:pPr>
                      <a:r>
                        <a:rPr lang="en-US" sz="1600" dirty="0">
                          <a:effectLst/>
                        </a:rPr>
                        <a:t>G 108 Right to be informed in advanced about POC </a:t>
                      </a:r>
                      <a:endParaRPr lang="en-US" sz="3200" dirty="0">
                        <a:effectLst/>
                      </a:endParaRPr>
                    </a:p>
                    <a:p>
                      <a:pPr marL="0" marR="0">
                        <a:spcBef>
                          <a:spcPts val="0"/>
                        </a:spcBef>
                        <a:spcAft>
                          <a:spcPts val="0"/>
                        </a:spcAft>
                        <a:tabLst>
                          <a:tab pos="114300" algn="l"/>
                          <a:tab pos="3657600" algn="r"/>
                          <a:tab pos="3886200" algn="l"/>
                          <a:tab pos="5143500" algn="l"/>
                          <a:tab pos="7200900" algn="r"/>
                        </a:tabLst>
                      </a:pPr>
                      <a:r>
                        <a:rPr lang="en-US" sz="1600" dirty="0">
                          <a:effectLst/>
                        </a:rPr>
                        <a:t>          changes, disciplines and frequencies</a:t>
                      </a:r>
                      <a:endParaRPr lang="en-US"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600">
                          <a:effectLst/>
                        </a:rPr>
                        <a:t>2</a:t>
                      </a:r>
                      <a:endParaRPr lang="en-US" sz="3200">
                        <a:effectLst/>
                        <a:latin typeface="Times New Roman" panose="02020603050405020304" pitchFamily="18" charset="0"/>
                        <a:ea typeface="Times New Roman" panose="02020603050405020304" pitchFamily="18" charset="0"/>
                      </a:endParaRPr>
                    </a:p>
                  </a:txBody>
                  <a:tcPr marL="68580" marR="68580" marT="0" marB="0"/>
                </a:tc>
              </a:tr>
              <a:tr h="290739">
                <a:tc>
                  <a:txBody>
                    <a:bodyPr/>
                    <a:lstStyle/>
                    <a:p>
                      <a:pPr marL="0" marR="0">
                        <a:spcBef>
                          <a:spcPts val="0"/>
                        </a:spcBef>
                        <a:spcAft>
                          <a:spcPts val="0"/>
                        </a:spcAft>
                        <a:tabLst>
                          <a:tab pos="114300" algn="l"/>
                          <a:tab pos="3657600" algn="r"/>
                          <a:tab pos="3886200" algn="l"/>
                          <a:tab pos="5143500" algn="l"/>
                          <a:tab pos="7200900" algn="r"/>
                        </a:tabLst>
                      </a:pPr>
                      <a:r>
                        <a:rPr lang="en-US" sz="1600" dirty="0">
                          <a:effectLst/>
                        </a:rPr>
                        <a:t>G 109 Right to participate in planning care</a:t>
                      </a:r>
                      <a:endParaRPr lang="en-US"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600" dirty="0">
                          <a:effectLst/>
                        </a:rPr>
                        <a:t>1</a:t>
                      </a:r>
                      <a:endParaRPr lang="en-US" sz="3200" dirty="0">
                        <a:effectLst/>
                        <a:latin typeface="Times New Roman" panose="02020603050405020304" pitchFamily="18" charset="0"/>
                        <a:ea typeface="Times New Roman" panose="02020603050405020304" pitchFamily="18" charset="0"/>
                      </a:endParaRPr>
                    </a:p>
                  </a:txBody>
                  <a:tcPr marL="68580" marR="68580" marT="0" marB="0"/>
                </a:tc>
              </a:tr>
              <a:tr h="290739">
                <a:tc>
                  <a:txBody>
                    <a:bodyPr/>
                    <a:lstStyle/>
                    <a:p>
                      <a:pPr marL="0" marR="0">
                        <a:spcBef>
                          <a:spcPts val="0"/>
                        </a:spcBef>
                        <a:spcAft>
                          <a:spcPts val="0"/>
                        </a:spcAft>
                        <a:tabLst>
                          <a:tab pos="114300" algn="l"/>
                          <a:tab pos="3657600" algn="r"/>
                          <a:tab pos="3886200" algn="l"/>
                          <a:tab pos="5143500" algn="l"/>
                          <a:tab pos="7200900" algn="r"/>
                        </a:tabLst>
                      </a:pPr>
                      <a:r>
                        <a:rPr lang="en-US" sz="1600" dirty="0">
                          <a:effectLst/>
                        </a:rPr>
                        <a:t>G 110 Advance directives information</a:t>
                      </a:r>
                      <a:endParaRPr lang="en-US"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600" dirty="0">
                          <a:effectLst/>
                        </a:rPr>
                        <a:t> </a:t>
                      </a:r>
                      <a:endParaRPr lang="en-US" sz="3200" dirty="0">
                        <a:effectLst/>
                        <a:latin typeface="Times New Roman" panose="02020603050405020304" pitchFamily="18" charset="0"/>
                        <a:ea typeface="Times New Roman" panose="02020603050405020304" pitchFamily="18" charset="0"/>
                      </a:endParaRPr>
                    </a:p>
                  </a:txBody>
                  <a:tcPr marL="68580" marR="68580" marT="0" marB="0"/>
                </a:tc>
              </a:tr>
              <a:tr h="290739">
                <a:tc>
                  <a:txBody>
                    <a:bodyPr/>
                    <a:lstStyle/>
                    <a:p>
                      <a:pPr marL="0" marR="0">
                        <a:spcBef>
                          <a:spcPts val="0"/>
                        </a:spcBef>
                        <a:spcAft>
                          <a:spcPts val="0"/>
                        </a:spcAft>
                        <a:tabLst>
                          <a:tab pos="114300" algn="l"/>
                          <a:tab pos="3657600" algn="r"/>
                          <a:tab pos="3886200" algn="l"/>
                          <a:tab pos="5143500" algn="l"/>
                          <a:tab pos="7200900" algn="r"/>
                        </a:tabLst>
                      </a:pPr>
                      <a:r>
                        <a:rPr lang="en-US" sz="1600" dirty="0">
                          <a:effectLst/>
                        </a:rPr>
                        <a:t>G 111 Right to confidentiality of clinical records</a:t>
                      </a:r>
                      <a:endParaRPr lang="en-US"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600" dirty="0">
                          <a:effectLst/>
                        </a:rPr>
                        <a:t>2</a:t>
                      </a:r>
                      <a:endParaRPr lang="en-US" sz="3200" dirty="0">
                        <a:effectLst/>
                        <a:latin typeface="Times New Roman" panose="02020603050405020304" pitchFamily="18" charset="0"/>
                        <a:ea typeface="Times New Roman" panose="02020603050405020304" pitchFamily="18" charset="0"/>
                      </a:endParaRPr>
                    </a:p>
                  </a:txBody>
                  <a:tcPr marL="68580" marR="68580" marT="0" marB="0"/>
                </a:tc>
              </a:tr>
              <a:tr h="581478">
                <a:tc>
                  <a:txBody>
                    <a:bodyPr/>
                    <a:lstStyle/>
                    <a:p>
                      <a:pPr marL="0" marR="0">
                        <a:spcBef>
                          <a:spcPts val="0"/>
                        </a:spcBef>
                        <a:spcAft>
                          <a:spcPts val="0"/>
                        </a:spcAft>
                        <a:tabLst>
                          <a:tab pos="114300" algn="l"/>
                          <a:tab pos="3657600" algn="r"/>
                          <a:tab pos="3886200" algn="l"/>
                          <a:tab pos="5143500" algn="l"/>
                          <a:tab pos="7200900" algn="r"/>
                        </a:tabLst>
                      </a:pPr>
                      <a:r>
                        <a:rPr lang="en-US" sz="1600" dirty="0">
                          <a:effectLst/>
                        </a:rPr>
                        <a:t>G 112 Advise patient -  P&amp;P re clinical records disclosure</a:t>
                      </a:r>
                      <a:endParaRPr lang="en-US"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600" dirty="0">
                          <a:effectLst/>
                        </a:rPr>
                        <a:t> </a:t>
                      </a:r>
                      <a:endParaRPr lang="en-US" sz="3200" dirty="0">
                        <a:effectLst/>
                        <a:latin typeface="Times New Roman" panose="02020603050405020304" pitchFamily="18" charset="0"/>
                        <a:ea typeface="Times New Roman" panose="02020603050405020304" pitchFamily="18" charset="0"/>
                      </a:endParaRPr>
                    </a:p>
                  </a:txBody>
                  <a:tcPr marL="68580" marR="68580" marT="0" marB="0"/>
                </a:tc>
              </a:tr>
              <a:tr h="290739">
                <a:tc>
                  <a:txBody>
                    <a:bodyPr/>
                    <a:lstStyle/>
                    <a:p>
                      <a:pPr marL="0" marR="0">
                        <a:spcBef>
                          <a:spcPts val="0"/>
                        </a:spcBef>
                        <a:spcAft>
                          <a:spcPts val="0"/>
                        </a:spcAft>
                        <a:tabLst>
                          <a:tab pos="114300" algn="l"/>
                          <a:tab pos="3657600" algn="r"/>
                          <a:tab pos="3886200" algn="l"/>
                          <a:tab pos="5143500" algn="l"/>
                          <a:tab pos="7200900" algn="r"/>
                        </a:tabLst>
                      </a:pPr>
                      <a:r>
                        <a:rPr lang="en-US" sz="1600" dirty="0">
                          <a:effectLst/>
                        </a:rPr>
                        <a:t>G 113 Right to know patient payment liability</a:t>
                      </a:r>
                      <a:endParaRPr lang="en-US"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600" dirty="0">
                          <a:effectLst/>
                        </a:rPr>
                        <a:t> </a:t>
                      </a:r>
                      <a:endParaRPr lang="en-US" sz="3200" dirty="0">
                        <a:effectLst/>
                        <a:latin typeface="Times New Roman" panose="02020603050405020304" pitchFamily="18" charset="0"/>
                        <a:ea typeface="Times New Roman" panose="02020603050405020304" pitchFamily="18" charset="0"/>
                      </a:endParaRPr>
                    </a:p>
                  </a:txBody>
                  <a:tcPr marL="68580" marR="68580" marT="0" marB="0"/>
                </a:tc>
              </a:tr>
              <a:tr h="290739">
                <a:tc>
                  <a:txBody>
                    <a:bodyPr/>
                    <a:lstStyle/>
                    <a:p>
                      <a:pPr marL="0" marR="0">
                        <a:spcBef>
                          <a:spcPts val="0"/>
                        </a:spcBef>
                        <a:spcAft>
                          <a:spcPts val="0"/>
                        </a:spcAft>
                        <a:tabLst>
                          <a:tab pos="114300" algn="l"/>
                          <a:tab pos="3657600" algn="r"/>
                          <a:tab pos="3886200" algn="l"/>
                          <a:tab pos="5143500" algn="l"/>
                          <a:tab pos="7200900" algn="r"/>
                        </a:tabLst>
                      </a:pPr>
                      <a:r>
                        <a:rPr lang="en-US" sz="1600">
                          <a:effectLst/>
                        </a:rPr>
                        <a:t>G 114 Verbal &amp; written payment expectations</a:t>
                      </a:r>
                      <a:endParaRPr lang="en-US" sz="3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600" dirty="0">
                          <a:effectLst/>
                        </a:rPr>
                        <a:t>2</a:t>
                      </a:r>
                      <a:endParaRPr lang="en-US" sz="3200" dirty="0">
                        <a:effectLst/>
                        <a:latin typeface="Times New Roman" panose="02020603050405020304" pitchFamily="18" charset="0"/>
                        <a:ea typeface="Times New Roman" panose="02020603050405020304" pitchFamily="18" charset="0"/>
                      </a:endParaRPr>
                    </a:p>
                  </a:txBody>
                  <a:tcPr marL="68580" marR="68580" marT="0" marB="0"/>
                </a:tc>
              </a:tr>
              <a:tr h="581478">
                <a:tc>
                  <a:txBody>
                    <a:bodyPr/>
                    <a:lstStyle/>
                    <a:p>
                      <a:pPr marL="0" marR="0">
                        <a:spcBef>
                          <a:spcPts val="0"/>
                        </a:spcBef>
                        <a:spcAft>
                          <a:spcPts val="0"/>
                        </a:spcAft>
                        <a:tabLst>
                          <a:tab pos="114300" algn="l"/>
                          <a:tab pos="3657600" algn="r"/>
                          <a:tab pos="3886200" algn="l"/>
                          <a:tab pos="5143500" algn="l"/>
                          <a:tab pos="7200900" algn="r"/>
                        </a:tabLst>
                      </a:pPr>
                      <a:r>
                        <a:rPr lang="en-US" sz="1600">
                          <a:effectLst/>
                        </a:rPr>
                        <a:t>G 115 Patient must be notified of payment expectation </a:t>
                      </a:r>
                      <a:endParaRPr lang="en-US" sz="3200">
                        <a:effectLst/>
                      </a:endParaRPr>
                    </a:p>
                    <a:p>
                      <a:pPr marL="0" marR="0">
                        <a:spcBef>
                          <a:spcPts val="0"/>
                        </a:spcBef>
                        <a:spcAft>
                          <a:spcPts val="0"/>
                        </a:spcAft>
                        <a:tabLst>
                          <a:tab pos="114300" algn="l"/>
                          <a:tab pos="3657600" algn="r"/>
                          <a:tab pos="3886200" algn="l"/>
                          <a:tab pos="5143500" algn="l"/>
                          <a:tab pos="7200900" algn="r"/>
                        </a:tabLst>
                      </a:pPr>
                      <a:r>
                        <a:rPr lang="en-US" sz="1600">
                          <a:effectLst/>
                        </a:rPr>
                        <a:t>          changes no later than 30 days</a:t>
                      </a:r>
                      <a:endParaRPr lang="en-US" sz="3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600" dirty="0">
                          <a:effectLst/>
                        </a:rPr>
                        <a:t> </a:t>
                      </a:r>
                      <a:endParaRPr lang="en-US" sz="3200" dirty="0">
                        <a:effectLst/>
                        <a:latin typeface="Times New Roman" panose="02020603050405020304" pitchFamily="18" charset="0"/>
                        <a:ea typeface="Times New Roman" panose="02020603050405020304" pitchFamily="18" charset="0"/>
                      </a:endParaRPr>
                    </a:p>
                  </a:txBody>
                  <a:tcPr marL="68580" marR="68580" marT="0" marB="0"/>
                </a:tc>
              </a:tr>
              <a:tr h="290739">
                <a:tc>
                  <a:txBody>
                    <a:bodyPr/>
                    <a:lstStyle/>
                    <a:p>
                      <a:pPr marL="0" marR="0">
                        <a:spcBef>
                          <a:spcPts val="0"/>
                        </a:spcBef>
                        <a:spcAft>
                          <a:spcPts val="0"/>
                        </a:spcAft>
                        <a:tabLst>
                          <a:tab pos="114300" algn="l"/>
                          <a:tab pos="3657600" algn="r"/>
                          <a:tab pos="3886200" algn="l"/>
                          <a:tab pos="5143500" algn="l"/>
                          <a:tab pos="7200900" algn="r"/>
                        </a:tabLst>
                      </a:pPr>
                      <a:r>
                        <a:rPr lang="en-US" sz="1600">
                          <a:effectLst/>
                        </a:rPr>
                        <a:t>G 116 Availability of State Hotline</a:t>
                      </a:r>
                      <a:endParaRPr lang="en-US" sz="3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600" dirty="0">
                          <a:effectLst/>
                        </a:rPr>
                        <a:t> </a:t>
                      </a:r>
                      <a:endParaRPr lang="en-US" sz="3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2409104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484.12 Acceptable Professional Standards (G117)</a:t>
            </a:r>
          </a:p>
          <a:p>
            <a:pPr lvl="1"/>
            <a:r>
              <a:rPr lang="en-US" dirty="0" smtClean="0"/>
              <a:t>*Compliance </a:t>
            </a:r>
            <a:r>
              <a:rPr lang="en-US" dirty="0"/>
              <a:t>with professional standards &amp; principals (G121</a:t>
            </a:r>
            <a:r>
              <a:rPr lang="en-US" dirty="0" smtClean="0"/>
              <a:t>)</a:t>
            </a:r>
          </a:p>
          <a:p>
            <a:pPr marL="457200" lvl="1" indent="0">
              <a:buNone/>
            </a:pPr>
            <a:endParaRPr lang="en-US" dirty="0"/>
          </a:p>
          <a:p>
            <a:r>
              <a:rPr lang="en-US" dirty="0"/>
              <a:t>484.14 Organization, Services &amp; Administrative Rights (G122)</a:t>
            </a:r>
          </a:p>
          <a:p>
            <a:pPr lvl="1"/>
            <a:r>
              <a:rPr lang="en-US" dirty="0" smtClean="0"/>
              <a:t>*</a:t>
            </a:r>
            <a:r>
              <a:rPr lang="en-US" dirty="0"/>
              <a:t>Coordination of Services (G143)</a:t>
            </a:r>
          </a:p>
          <a:p>
            <a:pPr lvl="1"/>
            <a:r>
              <a:rPr lang="en-US" dirty="0" smtClean="0"/>
              <a:t>*</a:t>
            </a:r>
            <a:r>
              <a:rPr lang="en-US" dirty="0"/>
              <a:t>Documentation of case conferences (G144)</a:t>
            </a:r>
          </a:p>
          <a:p>
            <a:endParaRPr lang="en-US" dirty="0"/>
          </a:p>
        </p:txBody>
      </p:sp>
      <p:sp>
        <p:nvSpPr>
          <p:cNvPr id="4" name="Title 1"/>
          <p:cNvSpPr>
            <a:spLocks noGrp="1"/>
          </p:cNvSpPr>
          <p:nvPr>
            <p:ph type="title"/>
          </p:nvPr>
        </p:nvSpPr>
        <p:spPr>
          <a:xfrm>
            <a:off x="684211" y="527654"/>
            <a:ext cx="10069513" cy="933753"/>
          </a:xfrm>
        </p:spPr>
        <p:txBody>
          <a:bodyPr>
            <a:normAutofit fontScale="90000"/>
          </a:bodyPr>
          <a:lstStyle/>
          <a:p>
            <a:r>
              <a:rPr lang="en-US" dirty="0" smtClean="0"/>
              <a:t>Home Health Patient Record – Level 1 G tags</a:t>
            </a:r>
            <a:endParaRPr lang="en-US" dirty="0"/>
          </a:p>
        </p:txBody>
      </p:sp>
    </p:spTree>
    <p:extLst>
      <p:ext uri="{BB962C8B-B14F-4D97-AF65-F5344CB8AC3E}">
        <p14:creationId xmlns:p14="http://schemas.microsoft.com/office/powerpoint/2010/main" val="30007156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757251858"/>
              </p:ext>
            </p:extLst>
          </p:nvPr>
        </p:nvGraphicFramePr>
        <p:xfrm>
          <a:off x="409575" y="813282"/>
          <a:ext cx="4914900" cy="1129820"/>
        </p:xfrm>
        <a:graphic>
          <a:graphicData uri="http://schemas.openxmlformats.org/drawingml/2006/table">
            <a:tbl>
              <a:tblPr firstRow="1" firstCol="1" lastRow="1" lastCol="1" bandRow="1" bandCol="1">
                <a:tableStyleId>{5C22544A-7EE6-4342-B048-85BDC9FD1C3A}</a:tableStyleId>
              </a:tblPr>
              <a:tblGrid>
                <a:gridCol w="4219784"/>
                <a:gridCol w="695116"/>
              </a:tblGrid>
              <a:tr h="282455">
                <a:tc>
                  <a:txBody>
                    <a:bodyPr/>
                    <a:lstStyle/>
                    <a:p>
                      <a:pPr marL="0" marR="0">
                        <a:spcBef>
                          <a:spcPts val="0"/>
                        </a:spcBef>
                        <a:spcAft>
                          <a:spcPts val="0"/>
                        </a:spcAft>
                        <a:tabLst>
                          <a:tab pos="114300" algn="l"/>
                          <a:tab pos="3657600" algn="r"/>
                          <a:tab pos="3886200" algn="l"/>
                          <a:tab pos="5143500" algn="l"/>
                          <a:tab pos="7200900" algn="r"/>
                        </a:tabLst>
                      </a:pPr>
                      <a:r>
                        <a:rPr lang="en-US" sz="1050" dirty="0">
                          <a:effectLst/>
                        </a:rPr>
                        <a:t>G 118 Compliance with Federal, State, Local Laws</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2</a:t>
                      </a:r>
                      <a:endParaRPr lang="en-US" sz="1800">
                        <a:effectLst/>
                        <a:latin typeface="Times New Roman" panose="02020603050405020304" pitchFamily="18" charset="0"/>
                        <a:ea typeface="Times New Roman" panose="02020603050405020304" pitchFamily="18" charset="0"/>
                      </a:endParaRPr>
                    </a:p>
                  </a:txBody>
                  <a:tcPr marL="68580" marR="68580" marT="0" marB="0"/>
                </a:tc>
              </a:tr>
              <a:tr h="282455">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G 119 Must comply with  Part 420, Subpart C</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tr>
              <a:tr h="282455">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G 120 Disclosure of ownership</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tr>
              <a:tr h="282455">
                <a:tc>
                  <a:txBody>
                    <a:bodyPr/>
                    <a:lstStyle/>
                    <a:p>
                      <a:pPr marL="0" marR="0">
                        <a:spcBef>
                          <a:spcPts val="0"/>
                        </a:spcBef>
                        <a:spcAft>
                          <a:spcPts val="0"/>
                        </a:spcAft>
                        <a:tabLst>
                          <a:tab pos="114300" algn="l"/>
                          <a:tab pos="3657600" algn="r"/>
                          <a:tab pos="3886200" algn="l"/>
                          <a:tab pos="5143500" algn="l"/>
                          <a:tab pos="7200900" algn="r"/>
                        </a:tabLst>
                      </a:pPr>
                      <a:r>
                        <a:rPr lang="en-US" sz="1050" dirty="0">
                          <a:effectLst/>
                        </a:rPr>
                        <a:t>G 121 Accepted Professional Standards &amp; Principles</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050" dirty="0">
                          <a:effectLst/>
                        </a:rPr>
                        <a:t>1</a:t>
                      </a:r>
                      <a:endParaRPr lang="en-US" sz="18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9" name="Rectangle 8"/>
          <p:cNvSpPr/>
          <p:nvPr/>
        </p:nvSpPr>
        <p:spPr>
          <a:xfrm>
            <a:off x="409575" y="351619"/>
            <a:ext cx="5000625" cy="461665"/>
          </a:xfrm>
          <a:prstGeom prst="rect">
            <a:avLst/>
          </a:prstGeom>
        </p:spPr>
        <p:txBody>
          <a:bodyPr wrap="square">
            <a:spAutoFit/>
          </a:bodyPr>
          <a:lstStyle/>
          <a:p>
            <a:pPr>
              <a:tabLst>
                <a:tab pos="114300" algn="l"/>
                <a:tab pos="3657600" algn="r"/>
                <a:tab pos="3886200" algn="l"/>
                <a:tab pos="5143500" algn="l"/>
                <a:tab pos="7200900" algn="r"/>
              </a:tabLst>
            </a:pPr>
            <a:r>
              <a:rPr lang="en-US" sz="1200" b="1" dirty="0">
                <a:latin typeface="Comic Sans MS" panose="030F0702030302020204" pitchFamily="66" charset="0"/>
                <a:ea typeface="Times New Roman" panose="02020603050405020304" pitchFamily="18" charset="0"/>
              </a:rPr>
              <a:t>484.12 (G 117) CoP: Compliance with Federal, State, Local</a:t>
            </a:r>
            <a:endParaRPr lang="en-US" sz="2400" dirty="0">
              <a:latin typeface="Times New Roman" panose="02020603050405020304" pitchFamily="18" charset="0"/>
              <a:ea typeface="Times New Roman" panose="02020603050405020304" pitchFamily="18" charset="0"/>
            </a:endParaRPr>
          </a:p>
          <a:p>
            <a:pPr>
              <a:tabLst>
                <a:tab pos="114300" algn="l"/>
                <a:tab pos="3657600" algn="r"/>
                <a:tab pos="3886200" algn="l"/>
                <a:tab pos="5143500" algn="l"/>
                <a:tab pos="7200900" algn="r"/>
              </a:tabLst>
            </a:pPr>
            <a:r>
              <a:rPr lang="en-US" sz="1200" b="1" dirty="0">
                <a:latin typeface="Comic Sans MS" panose="030F0702030302020204" pitchFamily="66" charset="0"/>
                <a:ea typeface="Times New Roman" panose="02020603050405020304" pitchFamily="18" charset="0"/>
              </a:rPr>
              <a:t>   Laws, Ownership Disclosure, Accepted Professional Standards</a:t>
            </a:r>
            <a:endParaRPr lang="en-US" sz="2400" dirty="0">
              <a:effectLst/>
              <a:latin typeface="Times New Roman" panose="02020603050405020304" pitchFamily="18" charset="0"/>
              <a:ea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288118695"/>
              </p:ext>
            </p:extLst>
          </p:nvPr>
        </p:nvGraphicFramePr>
        <p:xfrm>
          <a:off x="409575" y="2194406"/>
          <a:ext cx="4914900" cy="1409700"/>
        </p:xfrm>
        <a:graphic>
          <a:graphicData uri="http://schemas.openxmlformats.org/drawingml/2006/table">
            <a:tbl>
              <a:tblPr firstRow="1" firstCol="1" lastRow="1" lastCol="1" bandRow="1" bandCol="1">
                <a:tableStyleId>{5C22544A-7EE6-4342-B048-85BDC9FD1C3A}</a:tableStyleId>
              </a:tblPr>
              <a:tblGrid>
                <a:gridCol w="4219784"/>
                <a:gridCol w="695116"/>
              </a:tblGrid>
              <a:tr h="402771">
                <a:tc>
                  <a:txBody>
                    <a:bodyPr/>
                    <a:lstStyle/>
                    <a:p>
                      <a:pPr marL="0" marR="0">
                        <a:spcBef>
                          <a:spcPts val="0"/>
                        </a:spcBef>
                        <a:spcAft>
                          <a:spcPts val="0"/>
                        </a:spcAft>
                        <a:tabLst>
                          <a:tab pos="114300" algn="l"/>
                          <a:tab pos="3657600" algn="r"/>
                          <a:tab pos="3886200" algn="l"/>
                          <a:tab pos="5143500" algn="l"/>
                          <a:tab pos="7200900" algn="r"/>
                        </a:tabLst>
                      </a:pPr>
                      <a:r>
                        <a:rPr lang="en-US" sz="1050" dirty="0">
                          <a:effectLst/>
                        </a:rPr>
                        <a:t>G 123 Organization, administrative control, lines of</a:t>
                      </a:r>
                      <a:endParaRPr lang="en-US" sz="1800" dirty="0">
                        <a:effectLst/>
                      </a:endParaRPr>
                    </a:p>
                    <a:p>
                      <a:pPr marL="0" marR="0">
                        <a:spcBef>
                          <a:spcPts val="0"/>
                        </a:spcBef>
                        <a:spcAft>
                          <a:spcPts val="0"/>
                        </a:spcAft>
                        <a:tabLst>
                          <a:tab pos="114300" algn="l"/>
                          <a:tab pos="3657600" algn="r"/>
                          <a:tab pos="3886200" algn="l"/>
                          <a:tab pos="5143500" algn="l"/>
                          <a:tab pos="7200900" algn="r"/>
                        </a:tabLst>
                      </a:pPr>
                      <a:r>
                        <a:rPr lang="en-US" sz="1050" dirty="0">
                          <a:effectLst/>
                        </a:rPr>
                        <a:t>           authority, delegation</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800">
                          <a:effectLst/>
                        </a:rPr>
                        <a:t>1</a:t>
                      </a:r>
                      <a:endParaRPr lang="en-US" sz="1200">
                        <a:effectLst/>
                        <a:latin typeface="Times New Roman" panose="02020603050405020304" pitchFamily="18" charset="0"/>
                        <a:ea typeface="Times New Roman" panose="02020603050405020304" pitchFamily="18" charset="0"/>
                      </a:endParaRPr>
                    </a:p>
                  </a:txBody>
                  <a:tcPr marL="68580" marR="68580" marT="0" marB="0"/>
                </a:tc>
              </a:tr>
              <a:tr h="201386">
                <a:tc>
                  <a:txBody>
                    <a:bodyPr/>
                    <a:lstStyle/>
                    <a:p>
                      <a:pPr marL="0" marR="0">
                        <a:spcBef>
                          <a:spcPts val="0"/>
                        </a:spcBef>
                        <a:spcAft>
                          <a:spcPts val="0"/>
                        </a:spcAft>
                        <a:tabLst>
                          <a:tab pos="114300" algn="l"/>
                          <a:tab pos="3657600" algn="r"/>
                          <a:tab pos="3886200" algn="l"/>
                          <a:tab pos="5143500" algn="l"/>
                          <a:tab pos="7200900" algn="r"/>
                        </a:tabLst>
                      </a:pPr>
                      <a:r>
                        <a:rPr lang="en-US" sz="1050" dirty="0">
                          <a:effectLst/>
                        </a:rPr>
                        <a:t>G 124 Admin &amp; supervisory functions not delegated</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800">
                          <a:effectLst/>
                        </a:rPr>
                        <a:t>2</a:t>
                      </a:r>
                      <a:endParaRPr lang="en-US" sz="1200">
                        <a:effectLst/>
                        <a:latin typeface="Times New Roman" panose="02020603050405020304" pitchFamily="18" charset="0"/>
                        <a:ea typeface="Times New Roman" panose="02020603050405020304" pitchFamily="18" charset="0"/>
                      </a:endParaRPr>
                    </a:p>
                  </a:txBody>
                  <a:tcPr marL="68580" marR="68580" marT="0" marB="0"/>
                </a:tc>
              </a:tr>
              <a:tr h="402771">
                <a:tc>
                  <a:txBody>
                    <a:bodyPr/>
                    <a:lstStyle/>
                    <a:p>
                      <a:pPr marL="0" marR="0">
                        <a:spcBef>
                          <a:spcPts val="0"/>
                        </a:spcBef>
                        <a:spcAft>
                          <a:spcPts val="0"/>
                        </a:spcAft>
                        <a:tabLst>
                          <a:tab pos="114300" algn="l"/>
                          <a:tab pos="3657600" algn="r"/>
                          <a:tab pos="3886200" algn="l"/>
                          <a:tab pos="5143500" algn="l"/>
                          <a:tab pos="7200900" algn="r"/>
                        </a:tabLst>
                      </a:pPr>
                      <a:r>
                        <a:rPr lang="en-US" sz="1050" dirty="0">
                          <a:effectLst/>
                        </a:rPr>
                        <a:t>G 125 Services not furnished directly monitored and</a:t>
                      </a:r>
                      <a:endParaRPr lang="en-US" sz="1800" dirty="0">
                        <a:effectLst/>
                      </a:endParaRPr>
                    </a:p>
                    <a:p>
                      <a:pPr marL="0" marR="0">
                        <a:spcBef>
                          <a:spcPts val="0"/>
                        </a:spcBef>
                        <a:spcAft>
                          <a:spcPts val="0"/>
                        </a:spcAft>
                        <a:tabLst>
                          <a:tab pos="114300" algn="l"/>
                          <a:tab pos="3657600" algn="r"/>
                          <a:tab pos="3886200" algn="l"/>
                          <a:tab pos="5143500" algn="l"/>
                          <a:tab pos="7200900" algn="r"/>
                        </a:tabLst>
                      </a:pPr>
                      <a:r>
                        <a:rPr lang="en-US" sz="1050" dirty="0">
                          <a:effectLst/>
                        </a:rPr>
                        <a:t>          controlled by parent agency</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800">
                          <a:effectLst/>
                        </a:rPr>
                        <a:t>2</a:t>
                      </a:r>
                      <a:endParaRPr lang="en-US" sz="1200">
                        <a:effectLst/>
                        <a:latin typeface="Times New Roman" panose="02020603050405020304" pitchFamily="18" charset="0"/>
                        <a:ea typeface="Times New Roman" panose="02020603050405020304" pitchFamily="18" charset="0"/>
                      </a:endParaRPr>
                    </a:p>
                  </a:txBody>
                  <a:tcPr marL="68580" marR="68580" marT="0" marB="0"/>
                </a:tc>
              </a:tr>
              <a:tr h="201386">
                <a:tc>
                  <a:txBody>
                    <a:bodyPr/>
                    <a:lstStyle/>
                    <a:p>
                      <a:pPr marL="0" marR="0">
                        <a:spcBef>
                          <a:spcPts val="0"/>
                        </a:spcBef>
                        <a:spcAft>
                          <a:spcPts val="0"/>
                        </a:spcAft>
                        <a:tabLst>
                          <a:tab pos="114300" algn="l"/>
                          <a:tab pos="3657600" algn="r"/>
                          <a:tab pos="3886200" algn="l"/>
                          <a:tab pos="5143500" algn="l"/>
                          <a:tab pos="7200900" algn="r"/>
                        </a:tabLst>
                      </a:pPr>
                      <a:r>
                        <a:rPr lang="en-US" sz="1050" dirty="0">
                          <a:effectLst/>
                        </a:rPr>
                        <a:t>G 126 Administrative records kept for subunits</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8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r>
              <a:tr h="201386">
                <a:tc>
                  <a:txBody>
                    <a:bodyPr/>
                    <a:lstStyle/>
                    <a:p>
                      <a:pPr marL="0" marR="0">
                        <a:spcBef>
                          <a:spcPts val="0"/>
                        </a:spcBef>
                        <a:spcAft>
                          <a:spcPts val="0"/>
                        </a:spcAft>
                        <a:tabLst>
                          <a:tab pos="114300" algn="l"/>
                          <a:tab pos="3657600" algn="r"/>
                          <a:tab pos="3886200" algn="l"/>
                          <a:tab pos="5143500" algn="l"/>
                          <a:tab pos="7200900" algn="r"/>
                        </a:tabLst>
                      </a:pPr>
                      <a:r>
                        <a:rPr lang="en-US" sz="1050" dirty="0">
                          <a:effectLst/>
                        </a:rPr>
                        <a:t>G 127 Skilled nursing plus at least one other service</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8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816781447"/>
              </p:ext>
            </p:extLst>
          </p:nvPr>
        </p:nvGraphicFramePr>
        <p:xfrm>
          <a:off x="409575" y="3855409"/>
          <a:ext cx="4914900" cy="1135690"/>
        </p:xfrm>
        <a:graphic>
          <a:graphicData uri="http://schemas.openxmlformats.org/drawingml/2006/table">
            <a:tbl>
              <a:tblPr firstRow="1" firstCol="1" lastRow="1" lastCol="1" bandRow="1" bandCol="1">
                <a:tableStyleId>{5C22544A-7EE6-4342-B048-85BDC9FD1C3A}</a:tableStyleId>
              </a:tblPr>
              <a:tblGrid>
                <a:gridCol w="4578997"/>
                <a:gridCol w="335903"/>
              </a:tblGrid>
              <a:tr h="227138">
                <a:tc>
                  <a:txBody>
                    <a:bodyPr/>
                    <a:lstStyle/>
                    <a:p>
                      <a:pPr marL="0" marR="0">
                        <a:spcBef>
                          <a:spcPts val="0"/>
                        </a:spcBef>
                        <a:spcAft>
                          <a:spcPts val="0"/>
                        </a:spcAft>
                        <a:tabLst>
                          <a:tab pos="114300" algn="l"/>
                          <a:tab pos="3657600" algn="r"/>
                          <a:tab pos="3886200" algn="l"/>
                          <a:tab pos="5143500" algn="l"/>
                          <a:tab pos="7200900" algn="r"/>
                        </a:tabLst>
                      </a:pPr>
                      <a:r>
                        <a:rPr lang="en-US" sz="1050" dirty="0">
                          <a:effectLst/>
                        </a:rPr>
                        <a:t>G 128 Governing body assumes full legal responsibility</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tr>
              <a:tr h="227138">
                <a:tc>
                  <a:txBody>
                    <a:bodyPr/>
                    <a:lstStyle/>
                    <a:p>
                      <a:pPr marL="0" marR="0">
                        <a:spcBef>
                          <a:spcPts val="0"/>
                        </a:spcBef>
                        <a:spcAft>
                          <a:spcPts val="0"/>
                        </a:spcAft>
                        <a:tabLst>
                          <a:tab pos="114300" algn="l"/>
                          <a:tab pos="3657600" algn="r"/>
                          <a:tab pos="3886200" algn="l"/>
                          <a:tab pos="5143500" algn="l"/>
                          <a:tab pos="7200900" algn="r"/>
                        </a:tabLst>
                      </a:pPr>
                      <a:r>
                        <a:rPr lang="en-US" sz="1050" dirty="0">
                          <a:effectLst/>
                        </a:rPr>
                        <a:t>G 129 Governing body appoints administrator</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tr>
              <a:tr h="227138">
                <a:tc>
                  <a:txBody>
                    <a:bodyPr/>
                    <a:lstStyle/>
                    <a:p>
                      <a:pPr marL="0" marR="0">
                        <a:spcBef>
                          <a:spcPts val="0"/>
                        </a:spcBef>
                        <a:spcAft>
                          <a:spcPts val="0"/>
                        </a:spcAft>
                        <a:tabLst>
                          <a:tab pos="114300" algn="l"/>
                          <a:tab pos="3657600" algn="r"/>
                          <a:tab pos="3886200" algn="l"/>
                          <a:tab pos="5143500" algn="l"/>
                          <a:tab pos="7200900" algn="r"/>
                        </a:tabLst>
                      </a:pPr>
                      <a:r>
                        <a:rPr lang="en-US" sz="1050" dirty="0">
                          <a:effectLst/>
                        </a:rPr>
                        <a:t>G 130 Governing body arranges for professional advice</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tr>
              <a:tr h="227138">
                <a:tc>
                  <a:txBody>
                    <a:bodyPr/>
                    <a:lstStyle/>
                    <a:p>
                      <a:pPr marL="0" marR="0">
                        <a:spcBef>
                          <a:spcPts val="0"/>
                        </a:spcBef>
                        <a:spcAft>
                          <a:spcPts val="0"/>
                        </a:spcAft>
                        <a:tabLst>
                          <a:tab pos="114300" algn="l"/>
                          <a:tab pos="3657600" algn="r"/>
                          <a:tab pos="3886200" algn="l"/>
                          <a:tab pos="5143500" algn="l"/>
                          <a:tab pos="7200900" algn="r"/>
                        </a:tabLst>
                      </a:pPr>
                      <a:r>
                        <a:rPr lang="en-US" sz="1050" dirty="0">
                          <a:effectLst/>
                        </a:rPr>
                        <a:t>G 131 Governing body adopts &amp; reviews written bylaws</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tr>
              <a:tr h="227138">
                <a:tc>
                  <a:txBody>
                    <a:bodyPr/>
                    <a:lstStyle/>
                    <a:p>
                      <a:pPr marL="0" marR="0">
                        <a:spcBef>
                          <a:spcPts val="0"/>
                        </a:spcBef>
                        <a:spcAft>
                          <a:spcPts val="0"/>
                        </a:spcAft>
                        <a:tabLst>
                          <a:tab pos="114300" algn="l"/>
                          <a:tab pos="3657600" algn="r"/>
                          <a:tab pos="3886200" algn="l"/>
                          <a:tab pos="5143500" algn="l"/>
                          <a:tab pos="7200900" algn="r"/>
                        </a:tabLst>
                      </a:pPr>
                      <a:r>
                        <a:rPr lang="en-US" sz="1050" dirty="0">
                          <a:effectLst/>
                        </a:rPr>
                        <a:t>G 132 Governing body oversees </a:t>
                      </a:r>
                      <a:r>
                        <a:rPr lang="en-US" sz="1050" dirty="0" err="1">
                          <a:effectLst/>
                        </a:rPr>
                        <a:t>mgmt</a:t>
                      </a:r>
                      <a:r>
                        <a:rPr lang="en-US" sz="1050" dirty="0">
                          <a:effectLst/>
                        </a:rPr>
                        <a:t> &amp; fiscal affairs</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050" dirty="0">
                          <a:effectLst/>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813318477"/>
              </p:ext>
            </p:extLst>
          </p:nvPr>
        </p:nvGraphicFramePr>
        <p:xfrm>
          <a:off x="409575" y="5210173"/>
          <a:ext cx="4914900" cy="1280160"/>
        </p:xfrm>
        <a:graphic>
          <a:graphicData uri="http://schemas.openxmlformats.org/drawingml/2006/table">
            <a:tbl>
              <a:tblPr firstRow="1" firstCol="1" lastRow="1" lastCol="1" bandRow="1" bandCol="1">
                <a:tableStyleId>{5C22544A-7EE6-4342-B048-85BDC9FD1C3A}</a:tableStyleId>
              </a:tblPr>
              <a:tblGrid>
                <a:gridCol w="4219784"/>
                <a:gridCol w="695116"/>
              </a:tblGrid>
              <a:tr h="309444">
                <a:tc>
                  <a:txBody>
                    <a:bodyPr/>
                    <a:lstStyle/>
                    <a:p>
                      <a:pPr marL="0" marR="0">
                        <a:spcBef>
                          <a:spcPts val="0"/>
                        </a:spcBef>
                        <a:spcAft>
                          <a:spcPts val="0"/>
                        </a:spcAft>
                        <a:tabLst>
                          <a:tab pos="114300" algn="l"/>
                          <a:tab pos="3657600" algn="r"/>
                          <a:tab pos="3886200" algn="l"/>
                          <a:tab pos="5143500" algn="l"/>
                          <a:tab pos="7200900" algn="r"/>
                        </a:tabLst>
                      </a:pPr>
                      <a:r>
                        <a:rPr lang="en-US" sz="1050" dirty="0">
                          <a:effectLst/>
                        </a:rPr>
                        <a:t>G 133 Organizes, directs ongoing functions; liaison </a:t>
                      </a:r>
                      <a:endParaRPr lang="en-US" sz="1800" dirty="0">
                        <a:effectLst/>
                      </a:endParaRPr>
                    </a:p>
                    <a:p>
                      <a:pPr marL="0" marR="0">
                        <a:spcBef>
                          <a:spcPts val="0"/>
                        </a:spcBef>
                        <a:spcAft>
                          <a:spcPts val="0"/>
                        </a:spcAft>
                        <a:tabLst>
                          <a:tab pos="114300" algn="l"/>
                          <a:tab pos="3657600" algn="r"/>
                          <a:tab pos="3886200" algn="l"/>
                          <a:tab pos="5143500" algn="l"/>
                          <a:tab pos="7200900" algn="r"/>
                        </a:tabLst>
                      </a:pPr>
                      <a:r>
                        <a:rPr lang="en-US" sz="1050" dirty="0">
                          <a:effectLst/>
                        </a:rPr>
                        <a:t>          among governing body, personnel, staff</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1</a:t>
                      </a:r>
                      <a:endParaRPr lang="en-US" sz="1800">
                        <a:effectLst/>
                        <a:latin typeface="Times New Roman" panose="02020603050405020304" pitchFamily="18" charset="0"/>
                        <a:ea typeface="Times New Roman" panose="02020603050405020304" pitchFamily="18" charset="0"/>
                      </a:endParaRPr>
                    </a:p>
                  </a:txBody>
                  <a:tcPr marL="68580" marR="68580" marT="0" marB="0"/>
                </a:tc>
              </a:tr>
              <a:tr h="309444">
                <a:tc>
                  <a:txBody>
                    <a:bodyPr/>
                    <a:lstStyle/>
                    <a:p>
                      <a:pPr marL="0" marR="0">
                        <a:spcBef>
                          <a:spcPts val="0"/>
                        </a:spcBef>
                        <a:spcAft>
                          <a:spcPts val="0"/>
                        </a:spcAft>
                        <a:tabLst>
                          <a:tab pos="114300" algn="l"/>
                          <a:tab pos="3657600" algn="r"/>
                          <a:tab pos="3886200" algn="l"/>
                          <a:tab pos="5143500" algn="l"/>
                          <a:tab pos="7200900" algn="r"/>
                        </a:tabLst>
                      </a:pPr>
                      <a:r>
                        <a:rPr lang="en-US" sz="1050" dirty="0">
                          <a:effectLst/>
                        </a:rPr>
                        <a:t>G 134 Employs qualified personnel and ensures adequate</a:t>
                      </a:r>
                      <a:endParaRPr lang="en-US" sz="1800" dirty="0">
                        <a:effectLst/>
                      </a:endParaRPr>
                    </a:p>
                    <a:p>
                      <a:pPr marL="0" marR="0">
                        <a:spcBef>
                          <a:spcPts val="0"/>
                        </a:spcBef>
                        <a:spcAft>
                          <a:spcPts val="0"/>
                        </a:spcAft>
                        <a:tabLst>
                          <a:tab pos="114300" algn="l"/>
                          <a:tab pos="3657600" algn="r"/>
                          <a:tab pos="3886200" algn="l"/>
                          <a:tab pos="5143500" algn="l"/>
                          <a:tab pos="7200900" algn="r"/>
                        </a:tabLst>
                      </a:pPr>
                      <a:r>
                        <a:rPr lang="en-US" sz="1050" dirty="0">
                          <a:effectLst/>
                        </a:rPr>
                        <a:t>           staff education and evaluations</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050" dirty="0">
                          <a:effectLst/>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tc>
              </a:tr>
              <a:tr h="154722">
                <a:tc>
                  <a:txBody>
                    <a:bodyPr/>
                    <a:lstStyle/>
                    <a:p>
                      <a:pPr marL="0" marR="0">
                        <a:spcBef>
                          <a:spcPts val="0"/>
                        </a:spcBef>
                        <a:spcAft>
                          <a:spcPts val="0"/>
                        </a:spcAft>
                        <a:tabLst>
                          <a:tab pos="114300" algn="l"/>
                          <a:tab pos="3657600" algn="r"/>
                          <a:tab pos="3886200" algn="l"/>
                          <a:tab pos="5143500" algn="l"/>
                          <a:tab pos="7200900" algn="r"/>
                        </a:tabLst>
                      </a:pPr>
                      <a:r>
                        <a:rPr lang="en-US" sz="1050" dirty="0">
                          <a:effectLst/>
                        </a:rPr>
                        <a:t>G 135 Ensures accuracy of public information</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tr>
              <a:tr h="154722">
                <a:tc>
                  <a:txBody>
                    <a:bodyPr/>
                    <a:lstStyle/>
                    <a:p>
                      <a:pPr marL="0" marR="0">
                        <a:spcBef>
                          <a:spcPts val="0"/>
                        </a:spcBef>
                        <a:spcAft>
                          <a:spcPts val="0"/>
                        </a:spcAft>
                        <a:tabLst>
                          <a:tab pos="114300" algn="l"/>
                          <a:tab pos="3657600" algn="r"/>
                          <a:tab pos="3886200" algn="l"/>
                          <a:tab pos="5143500" algn="l"/>
                          <a:tab pos="7200900" algn="r"/>
                        </a:tabLst>
                      </a:pPr>
                      <a:r>
                        <a:rPr lang="en-US" sz="1050" dirty="0">
                          <a:effectLst/>
                        </a:rPr>
                        <a:t>G 136 Implements effective accounting system</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tr>
              <a:tr h="309444">
                <a:tc>
                  <a:txBody>
                    <a:bodyPr/>
                    <a:lstStyle/>
                    <a:p>
                      <a:pPr marL="0" marR="0">
                        <a:spcBef>
                          <a:spcPts val="0"/>
                        </a:spcBef>
                        <a:spcAft>
                          <a:spcPts val="0"/>
                        </a:spcAft>
                        <a:tabLst>
                          <a:tab pos="114300" algn="l"/>
                          <a:tab pos="3657600" algn="r"/>
                          <a:tab pos="3886200" algn="l"/>
                          <a:tab pos="5143500" algn="l"/>
                          <a:tab pos="7200900" algn="r"/>
                        </a:tabLst>
                      </a:pPr>
                      <a:r>
                        <a:rPr lang="en-US" sz="1050" dirty="0">
                          <a:effectLst/>
                        </a:rPr>
                        <a:t>G 137 Qualified person authorized in writing to act in </a:t>
                      </a:r>
                      <a:endParaRPr lang="en-US" sz="1800" dirty="0">
                        <a:effectLst/>
                      </a:endParaRPr>
                    </a:p>
                    <a:p>
                      <a:pPr marL="0" marR="0">
                        <a:spcBef>
                          <a:spcPts val="0"/>
                        </a:spcBef>
                        <a:spcAft>
                          <a:spcPts val="0"/>
                        </a:spcAft>
                        <a:tabLst>
                          <a:tab pos="114300" algn="l"/>
                          <a:tab pos="3657600" algn="r"/>
                          <a:tab pos="3886200" algn="l"/>
                          <a:tab pos="5143500" algn="l"/>
                          <a:tab pos="7200900" algn="r"/>
                        </a:tabLst>
                      </a:pPr>
                      <a:r>
                        <a:rPr lang="en-US" sz="1050" dirty="0">
                          <a:effectLst/>
                        </a:rPr>
                        <a:t>           absence of administrator</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050" dirty="0">
                          <a:effectLst/>
                        </a:rPr>
                        <a:t>2</a:t>
                      </a:r>
                      <a:endParaRPr lang="en-US" sz="18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13" name="Rectangle 12"/>
          <p:cNvSpPr/>
          <p:nvPr/>
        </p:nvSpPr>
        <p:spPr>
          <a:xfrm>
            <a:off x="409575" y="1914140"/>
            <a:ext cx="2127505" cy="276999"/>
          </a:xfrm>
          <a:prstGeom prst="rect">
            <a:avLst/>
          </a:prstGeom>
        </p:spPr>
        <p:txBody>
          <a:bodyPr wrap="none">
            <a:spAutoFit/>
          </a:bodyPr>
          <a:lstStyle/>
          <a:p>
            <a:pPr>
              <a:tabLst>
                <a:tab pos="114300" algn="l"/>
              </a:tabLst>
            </a:pPr>
            <a:r>
              <a:rPr lang="en-US" sz="1200" b="1" dirty="0">
                <a:latin typeface="Comic Sans MS" panose="030F0702030302020204" pitchFamily="66" charset="0"/>
                <a:ea typeface="Times New Roman" panose="02020603050405020304" pitchFamily="18" charset="0"/>
              </a:rPr>
              <a:t>Standard: Governing Body</a:t>
            </a:r>
            <a:endParaRPr lang="en-US" sz="2400" dirty="0">
              <a:effectLst/>
              <a:latin typeface="Times New Roman" panose="02020603050405020304" pitchFamily="18" charset="0"/>
              <a:ea typeface="Times New Roman" panose="02020603050405020304" pitchFamily="18" charset="0"/>
            </a:endParaRPr>
          </a:p>
        </p:txBody>
      </p:sp>
      <p:sp>
        <p:nvSpPr>
          <p:cNvPr id="14" name="Rectangle 13"/>
          <p:cNvSpPr/>
          <p:nvPr/>
        </p:nvSpPr>
        <p:spPr>
          <a:xfrm>
            <a:off x="409575" y="3591258"/>
            <a:ext cx="2023311" cy="276999"/>
          </a:xfrm>
          <a:prstGeom prst="rect">
            <a:avLst/>
          </a:prstGeom>
        </p:spPr>
        <p:txBody>
          <a:bodyPr wrap="none">
            <a:spAutoFit/>
          </a:bodyPr>
          <a:lstStyle/>
          <a:p>
            <a:pPr>
              <a:tabLst>
                <a:tab pos="114300" algn="l"/>
              </a:tabLst>
            </a:pPr>
            <a:r>
              <a:rPr lang="en-US" sz="1200" b="1" dirty="0">
                <a:latin typeface="Comic Sans MS" panose="030F0702030302020204" pitchFamily="66" charset="0"/>
                <a:ea typeface="Times New Roman" panose="02020603050405020304" pitchFamily="18" charset="0"/>
              </a:rPr>
              <a:t>Standard: Administrator</a:t>
            </a:r>
            <a:endParaRPr lang="en-US" sz="2400" dirty="0">
              <a:effectLst/>
              <a:latin typeface="Times New Roman" panose="02020603050405020304" pitchFamily="18" charset="0"/>
              <a:ea typeface="Times New Roman" panose="02020603050405020304" pitchFamily="18" charset="0"/>
            </a:endParaRPr>
          </a:p>
        </p:txBody>
      </p:sp>
      <p:sp>
        <p:nvSpPr>
          <p:cNvPr id="15" name="Rectangle 14"/>
          <p:cNvSpPr/>
          <p:nvPr/>
        </p:nvSpPr>
        <p:spPr>
          <a:xfrm>
            <a:off x="409575" y="4990322"/>
            <a:ext cx="4914900" cy="276999"/>
          </a:xfrm>
          <a:prstGeom prst="rect">
            <a:avLst/>
          </a:prstGeom>
        </p:spPr>
        <p:txBody>
          <a:bodyPr wrap="square">
            <a:spAutoFit/>
          </a:bodyPr>
          <a:lstStyle/>
          <a:p>
            <a:r>
              <a:rPr lang="en-US" sz="1200" b="1" dirty="0">
                <a:latin typeface="Comic Sans MS" panose="030F0702030302020204" pitchFamily="66" charset="0"/>
                <a:ea typeface="Times New Roman" panose="02020603050405020304" pitchFamily="18" charset="0"/>
                <a:cs typeface="Times New Roman" panose="02020603050405020304" pitchFamily="18" charset="0"/>
              </a:rPr>
              <a:t>Standard: Supervising Physician or Registered Nurse</a:t>
            </a:r>
            <a:endParaRPr lang="en-US" sz="1200" dirty="0"/>
          </a:p>
        </p:txBody>
      </p:sp>
      <p:sp>
        <p:nvSpPr>
          <p:cNvPr id="22" name="Rectangle 21"/>
          <p:cNvSpPr/>
          <p:nvPr/>
        </p:nvSpPr>
        <p:spPr>
          <a:xfrm>
            <a:off x="6095999" y="531005"/>
            <a:ext cx="2286203" cy="276999"/>
          </a:xfrm>
          <a:prstGeom prst="rect">
            <a:avLst/>
          </a:prstGeom>
        </p:spPr>
        <p:txBody>
          <a:bodyPr wrap="none">
            <a:spAutoFit/>
          </a:bodyPr>
          <a:lstStyle/>
          <a:p>
            <a:r>
              <a:rPr lang="en-US" sz="1200" b="1" dirty="0">
                <a:latin typeface="Comic Sans MS" panose="030F0702030302020204" pitchFamily="66" charset="0"/>
                <a:ea typeface="Times New Roman" panose="02020603050405020304" pitchFamily="18" charset="0"/>
                <a:cs typeface="Times New Roman" panose="02020603050405020304" pitchFamily="18" charset="0"/>
              </a:rPr>
              <a:t>Standard: Personnel Policies</a:t>
            </a:r>
            <a:endParaRPr lang="en-US" sz="1200" dirty="0"/>
          </a:p>
        </p:txBody>
      </p:sp>
      <p:sp>
        <p:nvSpPr>
          <p:cNvPr id="23" name="Rectangle 22"/>
          <p:cNvSpPr/>
          <p:nvPr/>
        </p:nvSpPr>
        <p:spPr>
          <a:xfrm>
            <a:off x="6095999" y="1933671"/>
            <a:ext cx="3413114" cy="276999"/>
          </a:xfrm>
          <a:prstGeom prst="rect">
            <a:avLst/>
          </a:prstGeom>
        </p:spPr>
        <p:txBody>
          <a:bodyPr wrap="none">
            <a:spAutoFit/>
          </a:bodyPr>
          <a:lstStyle/>
          <a:p>
            <a:r>
              <a:rPr lang="en-US" sz="1200" b="1" dirty="0">
                <a:latin typeface="Comic Sans MS" panose="030F0702030302020204" pitchFamily="66" charset="0"/>
                <a:ea typeface="Times New Roman" panose="02020603050405020304" pitchFamily="18" charset="0"/>
              </a:rPr>
              <a:t>Standard: Coordination of Patient Services</a:t>
            </a:r>
            <a:endParaRPr lang="en-US" sz="2400" dirty="0">
              <a:effectLst/>
              <a:latin typeface="Times New Roman" panose="02020603050405020304" pitchFamily="18" charset="0"/>
              <a:ea typeface="Times New Roman" panose="02020603050405020304" pitchFamily="18" charset="0"/>
            </a:endParaRPr>
          </a:p>
        </p:txBody>
      </p:sp>
      <p:sp>
        <p:nvSpPr>
          <p:cNvPr id="24" name="Rectangle 23"/>
          <p:cNvSpPr/>
          <p:nvPr/>
        </p:nvSpPr>
        <p:spPr>
          <a:xfrm>
            <a:off x="6095999" y="3604106"/>
            <a:ext cx="3578224" cy="276999"/>
          </a:xfrm>
          <a:prstGeom prst="rect">
            <a:avLst/>
          </a:prstGeom>
        </p:spPr>
        <p:txBody>
          <a:bodyPr wrap="none">
            <a:spAutoFit/>
          </a:bodyPr>
          <a:lstStyle/>
          <a:p>
            <a:r>
              <a:rPr lang="en-US" sz="1200" b="1" dirty="0">
                <a:latin typeface="Comic Sans MS" panose="030F0702030302020204" pitchFamily="66" charset="0"/>
                <a:ea typeface="Times New Roman" panose="02020603050405020304" pitchFamily="18" charset="0"/>
              </a:rPr>
              <a:t>Standard: Overall Plan and Operating Budget</a:t>
            </a:r>
            <a:endParaRPr lang="en-US" sz="2400" dirty="0">
              <a:effectLst/>
              <a:latin typeface="Times New Roman" panose="02020603050405020304" pitchFamily="18" charset="0"/>
              <a:ea typeface="Times New Roman" panose="02020603050405020304" pitchFamily="18" charset="0"/>
            </a:endParaRPr>
          </a:p>
        </p:txBody>
      </p:sp>
      <p:sp>
        <p:nvSpPr>
          <p:cNvPr id="25" name="Rectangle 24"/>
          <p:cNvSpPr/>
          <p:nvPr/>
        </p:nvSpPr>
        <p:spPr>
          <a:xfrm>
            <a:off x="6095999" y="4984693"/>
            <a:ext cx="2507418" cy="276999"/>
          </a:xfrm>
          <a:prstGeom prst="rect">
            <a:avLst/>
          </a:prstGeom>
        </p:spPr>
        <p:txBody>
          <a:bodyPr wrap="none">
            <a:spAutoFit/>
          </a:bodyPr>
          <a:lstStyle/>
          <a:p>
            <a:r>
              <a:rPr lang="en-US" sz="1200" b="1" dirty="0">
                <a:latin typeface="Comic Sans MS" panose="030F0702030302020204" pitchFamily="66" charset="0"/>
                <a:ea typeface="Times New Roman" panose="02020603050405020304" pitchFamily="18" charset="0"/>
                <a:cs typeface="Times New Roman" panose="02020603050405020304" pitchFamily="18" charset="0"/>
              </a:rPr>
              <a:t>Standard: Laboratory Services</a:t>
            </a:r>
            <a:endParaRPr lang="en-US" sz="1200" dirty="0"/>
          </a:p>
        </p:txBody>
      </p:sp>
      <p:graphicFrame>
        <p:nvGraphicFramePr>
          <p:cNvPr id="26" name="Table 25"/>
          <p:cNvGraphicFramePr>
            <a:graphicFrameLocks noGrp="1"/>
          </p:cNvGraphicFramePr>
          <p:nvPr>
            <p:extLst>
              <p:ext uri="{D42A27DB-BD31-4B8C-83A1-F6EECF244321}">
                <p14:modId xmlns:p14="http://schemas.microsoft.com/office/powerpoint/2010/main" val="3469205720"/>
              </p:ext>
            </p:extLst>
          </p:nvPr>
        </p:nvGraphicFramePr>
        <p:xfrm>
          <a:off x="6095999" y="826384"/>
          <a:ext cx="4981576" cy="1100863"/>
        </p:xfrm>
        <a:graphic>
          <a:graphicData uri="http://schemas.openxmlformats.org/drawingml/2006/table">
            <a:tbl>
              <a:tblPr firstRow="1" firstCol="1" lastRow="1" lastCol="1" bandRow="1" bandCol="1">
                <a:tableStyleId>{5C22544A-7EE6-4342-B048-85BDC9FD1C3A}</a:tableStyleId>
              </a:tblPr>
              <a:tblGrid>
                <a:gridCol w="4641116"/>
                <a:gridCol w="340460"/>
              </a:tblGrid>
              <a:tr h="733909">
                <a:tc>
                  <a:txBody>
                    <a:bodyPr/>
                    <a:lstStyle/>
                    <a:p>
                      <a:pPr marL="0" marR="0">
                        <a:spcBef>
                          <a:spcPts val="0"/>
                        </a:spcBef>
                        <a:spcAft>
                          <a:spcPts val="0"/>
                        </a:spcAft>
                        <a:tabLst>
                          <a:tab pos="114300" algn="l"/>
                          <a:tab pos="3657600" algn="r"/>
                          <a:tab pos="3886200" algn="l"/>
                          <a:tab pos="5143500" algn="l"/>
                          <a:tab pos="7200900" algn="r"/>
                        </a:tabLst>
                      </a:pPr>
                      <a:r>
                        <a:rPr lang="en-US" sz="1100" dirty="0">
                          <a:effectLst/>
                        </a:rPr>
                        <a:t>G 141 Written personnel policies, licensure and</a:t>
                      </a:r>
                      <a:endParaRPr lang="en-US" sz="2000" dirty="0">
                        <a:effectLst/>
                      </a:endParaRPr>
                    </a:p>
                    <a:p>
                      <a:pPr marL="0" marR="0">
                        <a:spcBef>
                          <a:spcPts val="0"/>
                        </a:spcBef>
                        <a:spcAft>
                          <a:spcPts val="0"/>
                        </a:spcAft>
                        <a:tabLst>
                          <a:tab pos="114300" algn="l"/>
                          <a:tab pos="3657600" algn="r"/>
                          <a:tab pos="3886200" algn="l"/>
                          <a:tab pos="5143500" algn="l"/>
                          <a:tab pos="7200900" algn="r"/>
                        </a:tabLst>
                      </a:pPr>
                      <a:r>
                        <a:rPr lang="en-US" sz="1100" dirty="0">
                          <a:effectLst/>
                        </a:rPr>
                        <a:t>            qualifications kept current</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r>
              <a:tr h="366954">
                <a:tc>
                  <a:txBody>
                    <a:bodyPr/>
                    <a:lstStyle/>
                    <a:p>
                      <a:pPr marL="0" marR="0">
                        <a:spcBef>
                          <a:spcPts val="0"/>
                        </a:spcBef>
                        <a:spcAft>
                          <a:spcPts val="0"/>
                        </a:spcAft>
                        <a:tabLst>
                          <a:tab pos="114300" algn="l"/>
                          <a:tab pos="3657600" algn="r"/>
                          <a:tab pos="3886200" algn="l"/>
                          <a:tab pos="5143500" algn="l"/>
                          <a:tab pos="7200900" algn="r"/>
                        </a:tabLst>
                      </a:pPr>
                      <a:r>
                        <a:rPr lang="en-US" sz="1100" dirty="0">
                          <a:effectLst/>
                        </a:rPr>
                        <a:t>G 142 Written contract with hourly or per visit</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1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656929637"/>
              </p:ext>
            </p:extLst>
          </p:nvPr>
        </p:nvGraphicFramePr>
        <p:xfrm>
          <a:off x="6122291" y="2204246"/>
          <a:ext cx="4955284" cy="1387011"/>
        </p:xfrm>
        <a:graphic>
          <a:graphicData uri="http://schemas.openxmlformats.org/drawingml/2006/table">
            <a:tbl>
              <a:tblPr firstRow="1" firstCol="1" lastRow="1" lastCol="1" bandRow="1" bandCol="1">
                <a:tableStyleId>{5C22544A-7EE6-4342-B048-85BDC9FD1C3A}</a:tableStyleId>
              </a:tblPr>
              <a:tblGrid>
                <a:gridCol w="4254457"/>
                <a:gridCol w="700827"/>
              </a:tblGrid>
              <a:tr h="277402">
                <a:tc>
                  <a:txBody>
                    <a:bodyPr/>
                    <a:lstStyle/>
                    <a:p>
                      <a:pPr marL="0" marR="0">
                        <a:spcBef>
                          <a:spcPts val="0"/>
                        </a:spcBef>
                        <a:spcAft>
                          <a:spcPts val="0"/>
                        </a:spcAft>
                        <a:tabLst>
                          <a:tab pos="114300" algn="l"/>
                          <a:tab pos="3657600" algn="r"/>
                          <a:tab pos="3886200" algn="l"/>
                          <a:tab pos="5143500" algn="l"/>
                          <a:tab pos="7200900" algn="r"/>
                        </a:tabLst>
                      </a:pPr>
                      <a:r>
                        <a:rPr lang="en-US" sz="1100" dirty="0">
                          <a:effectLst/>
                        </a:rPr>
                        <a:t>G 143 All personnel services coordinated to meet POC</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1</a:t>
                      </a:r>
                      <a:endParaRPr lang="en-US" sz="2000">
                        <a:effectLst/>
                        <a:latin typeface="Times New Roman" panose="02020603050405020304" pitchFamily="18" charset="0"/>
                        <a:ea typeface="Times New Roman" panose="02020603050405020304" pitchFamily="18" charset="0"/>
                      </a:endParaRPr>
                    </a:p>
                  </a:txBody>
                  <a:tcPr marL="68580" marR="68580" marT="0" marB="0"/>
                </a:tc>
              </a:tr>
              <a:tr h="554805">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G 144 Clinical record documents coordination of pt care</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1</a:t>
                      </a:r>
                      <a:endParaRPr lang="en-US" sz="2000">
                        <a:effectLst/>
                        <a:latin typeface="Times New Roman" panose="02020603050405020304" pitchFamily="18" charset="0"/>
                        <a:ea typeface="Times New Roman" panose="02020603050405020304" pitchFamily="18" charset="0"/>
                      </a:endParaRPr>
                    </a:p>
                  </a:txBody>
                  <a:tcPr marL="68580" marR="68580" marT="0" marB="0"/>
                </a:tc>
              </a:tr>
              <a:tr h="277402">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G 145 Written summary to physician every 60 days</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r>
              <a:tr h="277402">
                <a:tc>
                  <a:txBody>
                    <a:bodyPr/>
                    <a:lstStyle/>
                    <a:p>
                      <a:pPr marL="0" marR="0">
                        <a:spcBef>
                          <a:spcPts val="0"/>
                        </a:spcBef>
                        <a:spcAft>
                          <a:spcPts val="0"/>
                        </a:spcAft>
                        <a:tabLst>
                          <a:tab pos="114300" algn="l"/>
                          <a:tab pos="3657600" algn="r"/>
                          <a:tab pos="3886200" algn="l"/>
                          <a:tab pos="5143500" algn="l"/>
                          <a:tab pos="7200900" algn="r"/>
                        </a:tabLst>
                      </a:pPr>
                      <a:r>
                        <a:rPr lang="en-US" sz="1100" dirty="0">
                          <a:effectLst/>
                        </a:rPr>
                        <a:t>G 146 Written contract for services under arrangement</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1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535124629"/>
              </p:ext>
            </p:extLst>
          </p:nvPr>
        </p:nvGraphicFramePr>
        <p:xfrm>
          <a:off x="6122291" y="3855408"/>
          <a:ext cx="4955284" cy="1134913"/>
        </p:xfrm>
        <a:graphic>
          <a:graphicData uri="http://schemas.openxmlformats.org/drawingml/2006/table">
            <a:tbl>
              <a:tblPr firstRow="1" firstCol="1" lastRow="1" lastCol="1" bandRow="1" bandCol="1">
                <a:tableStyleId>{5C22544A-7EE6-4342-B048-85BDC9FD1C3A}</a:tableStyleId>
              </a:tblPr>
              <a:tblGrid>
                <a:gridCol w="4616621"/>
                <a:gridCol w="338663"/>
              </a:tblGrid>
              <a:tr h="378304">
                <a:tc>
                  <a:txBody>
                    <a:bodyPr/>
                    <a:lstStyle/>
                    <a:p>
                      <a:pPr marL="0" marR="0">
                        <a:spcBef>
                          <a:spcPts val="0"/>
                        </a:spcBef>
                        <a:spcAft>
                          <a:spcPts val="0"/>
                        </a:spcAft>
                        <a:tabLst>
                          <a:tab pos="114300" algn="l"/>
                          <a:tab pos="3657600" algn="r"/>
                          <a:tab pos="3886200" algn="l"/>
                          <a:tab pos="5143500" algn="l"/>
                          <a:tab pos="7200900" algn="r"/>
                        </a:tabLst>
                      </a:pPr>
                      <a:r>
                        <a:rPr lang="en-US" sz="1100" dirty="0">
                          <a:effectLst/>
                        </a:rPr>
                        <a:t>G 147 Annual operating budget and capital expenditures</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r>
              <a:tr h="567457">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G 148 Budget prepared under governing body direction; </a:t>
                      </a:r>
                      <a:endParaRPr lang="en-US" sz="2000">
                        <a:effectLst/>
                      </a:endParaRPr>
                    </a:p>
                    <a:p>
                      <a:pPr marL="0" marR="0">
                        <a:spcBef>
                          <a:spcPts val="0"/>
                        </a:spcBef>
                        <a:spcAft>
                          <a:spcPts val="0"/>
                        </a:spcAft>
                        <a:tabLst>
                          <a:tab pos="114300" algn="l"/>
                          <a:tab pos="3657600" algn="r"/>
                          <a:tab pos="3886200" algn="l"/>
                          <a:tab pos="5143500" algn="l"/>
                          <a:tab pos="7200900" algn="r"/>
                        </a:tabLst>
                      </a:pPr>
                      <a:r>
                        <a:rPr lang="en-US" sz="1100">
                          <a:effectLst/>
                        </a:rPr>
                        <a:t>          committee includes admin staff &amp; medical staff</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r>
              <a:tr h="189152">
                <a:tc>
                  <a:txBody>
                    <a:bodyPr/>
                    <a:lstStyle/>
                    <a:p>
                      <a:pPr marL="0" marR="0">
                        <a:spcBef>
                          <a:spcPts val="0"/>
                        </a:spcBef>
                        <a:spcAft>
                          <a:spcPts val="0"/>
                        </a:spcAft>
                        <a:tabLst>
                          <a:tab pos="114300" algn="l"/>
                          <a:tab pos="3657600" algn="r"/>
                          <a:tab pos="3886200" algn="l"/>
                          <a:tab pos="5143500" algn="l"/>
                          <a:tab pos="7200900" algn="r"/>
                        </a:tabLst>
                      </a:pPr>
                      <a:r>
                        <a:rPr lang="en-US" sz="1100" dirty="0">
                          <a:effectLst/>
                        </a:rPr>
                        <a:t>G 149 Plan and budget reviewed, updated annually</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1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2924971980"/>
              </p:ext>
            </p:extLst>
          </p:nvPr>
        </p:nvGraphicFramePr>
        <p:xfrm>
          <a:off x="6131815" y="5267320"/>
          <a:ext cx="4945759" cy="581029"/>
        </p:xfrm>
        <a:graphic>
          <a:graphicData uri="http://schemas.openxmlformats.org/drawingml/2006/table">
            <a:tbl>
              <a:tblPr firstRow="1" firstCol="1" lastRow="1" lastCol="1" bandRow="1" bandCol="1">
                <a:tableStyleId>{5C22544A-7EE6-4342-B048-85BDC9FD1C3A}</a:tableStyleId>
              </a:tblPr>
              <a:tblGrid>
                <a:gridCol w="4246279"/>
                <a:gridCol w="699480"/>
              </a:tblGrid>
              <a:tr h="581029">
                <a:tc>
                  <a:txBody>
                    <a:bodyPr/>
                    <a:lstStyle/>
                    <a:p>
                      <a:pPr marL="0" marR="0">
                        <a:spcBef>
                          <a:spcPts val="0"/>
                        </a:spcBef>
                        <a:spcAft>
                          <a:spcPts val="0"/>
                        </a:spcAft>
                        <a:tabLst>
                          <a:tab pos="114300" algn="l"/>
                          <a:tab pos="3657600" algn="r"/>
                          <a:tab pos="3886200" algn="l"/>
                          <a:tab pos="5143500" algn="l"/>
                          <a:tab pos="7200900" algn="r"/>
                        </a:tabLst>
                      </a:pPr>
                      <a:r>
                        <a:rPr lang="en-US" sz="1100" dirty="0">
                          <a:effectLst/>
                        </a:rPr>
                        <a:t>G 150 Laboratory services – CLIA waiver</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100" dirty="0">
                          <a:effectLst/>
                        </a:rPr>
                        <a:t>2</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2265789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4212" y="327224"/>
            <a:ext cx="9258858" cy="850787"/>
          </a:xfrm>
        </p:spPr>
        <p:txBody>
          <a:bodyPr/>
          <a:lstStyle/>
          <a:p>
            <a:r>
              <a:rPr lang="en-US" dirty="0" smtClean="0"/>
              <a:t>Objectives</a:t>
            </a:r>
            <a:endParaRPr lang="en-US" dirty="0"/>
          </a:p>
        </p:txBody>
      </p:sp>
      <p:sp>
        <p:nvSpPr>
          <p:cNvPr id="7" name="Content Placeholder 6"/>
          <p:cNvSpPr>
            <a:spLocks noGrp="1"/>
          </p:cNvSpPr>
          <p:nvPr>
            <p:ph idx="1"/>
          </p:nvPr>
        </p:nvSpPr>
        <p:spPr>
          <a:xfrm>
            <a:off x="760412" y="1169258"/>
            <a:ext cx="9258858" cy="2859817"/>
          </a:xfrm>
        </p:spPr>
        <p:txBody>
          <a:bodyPr/>
          <a:lstStyle/>
          <a:p>
            <a:r>
              <a:rPr lang="en-US" dirty="0" smtClean="0"/>
              <a:t>Have a Knowledge of what to expect when Surveyors walk through our door.</a:t>
            </a:r>
          </a:p>
          <a:p>
            <a:r>
              <a:rPr lang="en-US" dirty="0" smtClean="0"/>
              <a:t>Identify key areas of a Home Health Survey.</a:t>
            </a:r>
          </a:p>
          <a:p>
            <a:r>
              <a:rPr lang="en-US" dirty="0" smtClean="0"/>
              <a:t>Get rid of “Scary” idea</a:t>
            </a:r>
          </a:p>
          <a:p>
            <a:endParaRPr lang="en-US" dirty="0"/>
          </a:p>
        </p:txBody>
      </p:sp>
      <p:pic>
        <p:nvPicPr>
          <p:cNvPr id="1028" name="Picture 4" descr="http://www.oocities.org/monsters_inc_fan/roz.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673" y="2438400"/>
            <a:ext cx="4916497" cy="410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7073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t>484.18 Acceptance of Patients, POC, Medical Supervision (G156)</a:t>
            </a:r>
          </a:p>
          <a:p>
            <a:pPr lvl="1"/>
            <a:r>
              <a:rPr lang="en-US" dirty="0" smtClean="0"/>
              <a:t>*</a:t>
            </a:r>
            <a:r>
              <a:rPr lang="en-US" dirty="0"/>
              <a:t>Agency accepts patient for whom can meet needs (G157)</a:t>
            </a:r>
          </a:p>
          <a:p>
            <a:pPr lvl="1"/>
            <a:r>
              <a:rPr lang="en-US" dirty="0" smtClean="0"/>
              <a:t>*</a:t>
            </a:r>
            <a:r>
              <a:rPr lang="en-US" dirty="0"/>
              <a:t>Care follows written POC/reviewed by physician (G158)</a:t>
            </a:r>
          </a:p>
          <a:p>
            <a:pPr lvl="1"/>
            <a:r>
              <a:rPr lang="en-US" dirty="0" smtClean="0"/>
              <a:t>*</a:t>
            </a:r>
            <a:r>
              <a:rPr lang="en-US" dirty="0"/>
              <a:t>POC complete and consistent with assessment (G159)</a:t>
            </a:r>
          </a:p>
          <a:p>
            <a:pPr lvl="1"/>
            <a:r>
              <a:rPr lang="en-US" dirty="0" smtClean="0"/>
              <a:t>*</a:t>
            </a:r>
            <a:r>
              <a:rPr lang="en-US" dirty="0"/>
              <a:t>Physician alerted to changes (G164)</a:t>
            </a:r>
          </a:p>
          <a:p>
            <a:pPr lvl="1"/>
            <a:r>
              <a:rPr lang="en-US" dirty="0" smtClean="0"/>
              <a:t>*</a:t>
            </a:r>
            <a:r>
              <a:rPr lang="en-US" dirty="0"/>
              <a:t>Drugs/treatments administered as ordered (G165)</a:t>
            </a:r>
          </a:p>
          <a:p>
            <a:pPr lvl="1"/>
            <a:r>
              <a:rPr lang="en-US" dirty="0" smtClean="0"/>
              <a:t>*</a:t>
            </a:r>
            <a:r>
              <a:rPr lang="en-US" dirty="0"/>
              <a:t>Verbal orders by responsible RN/therapist (G166)</a:t>
            </a:r>
          </a:p>
          <a:p>
            <a:r>
              <a:rPr lang="en-US" dirty="0"/>
              <a:t>Level 2 Standards:</a:t>
            </a:r>
          </a:p>
          <a:p>
            <a:pPr lvl="1"/>
            <a:r>
              <a:rPr lang="en-US" dirty="0" smtClean="0"/>
              <a:t>Physician </a:t>
            </a:r>
            <a:r>
              <a:rPr lang="en-US" dirty="0"/>
              <a:t>approval to complete POC (G160)</a:t>
            </a:r>
          </a:p>
          <a:p>
            <a:pPr lvl="1"/>
            <a:r>
              <a:rPr lang="en-US" dirty="0" smtClean="0"/>
              <a:t>Therapist/other </a:t>
            </a:r>
            <a:r>
              <a:rPr lang="en-US" dirty="0"/>
              <a:t>staff involved in POC development (G162)</a:t>
            </a:r>
          </a:p>
          <a:p>
            <a:pPr lvl="1"/>
            <a:r>
              <a:rPr lang="en-US" dirty="0" smtClean="0"/>
              <a:t>POC </a:t>
            </a:r>
            <a:r>
              <a:rPr lang="en-US" dirty="0"/>
              <a:t>reviewed at least every 60 days (G163)</a:t>
            </a:r>
          </a:p>
          <a:p>
            <a:r>
              <a:rPr lang="en-US" dirty="0"/>
              <a:t>Other: G161, G300</a:t>
            </a:r>
          </a:p>
          <a:p>
            <a:endParaRPr lang="en-US" dirty="0"/>
          </a:p>
        </p:txBody>
      </p:sp>
      <p:sp>
        <p:nvSpPr>
          <p:cNvPr id="4" name="Title 1"/>
          <p:cNvSpPr>
            <a:spLocks noGrp="1"/>
          </p:cNvSpPr>
          <p:nvPr>
            <p:ph type="title"/>
          </p:nvPr>
        </p:nvSpPr>
        <p:spPr>
          <a:xfrm>
            <a:off x="684212" y="388861"/>
            <a:ext cx="10098088" cy="933753"/>
          </a:xfrm>
        </p:spPr>
        <p:txBody>
          <a:bodyPr>
            <a:normAutofit fontScale="90000"/>
          </a:bodyPr>
          <a:lstStyle/>
          <a:p>
            <a:r>
              <a:rPr lang="en-US" dirty="0" smtClean="0"/>
              <a:t>Home Health Patient Record – Level 1 G tags</a:t>
            </a:r>
            <a:endParaRPr lang="en-US" dirty="0"/>
          </a:p>
        </p:txBody>
      </p:sp>
    </p:spTree>
    <p:extLst>
      <p:ext uri="{BB962C8B-B14F-4D97-AF65-F5344CB8AC3E}">
        <p14:creationId xmlns:p14="http://schemas.microsoft.com/office/powerpoint/2010/main" val="34500702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14700" y="519410"/>
            <a:ext cx="4953000" cy="461665"/>
          </a:xfrm>
          <a:prstGeom prst="rect">
            <a:avLst/>
          </a:prstGeom>
        </p:spPr>
        <p:txBody>
          <a:bodyPr wrap="square">
            <a:spAutoFit/>
          </a:bodyPr>
          <a:lstStyle/>
          <a:p>
            <a:r>
              <a:rPr lang="en-US" sz="1200" b="1" dirty="0">
                <a:latin typeface="Comic Sans MS" panose="030F0702030302020204" pitchFamily="66" charset="0"/>
                <a:ea typeface="Times New Roman" panose="02020603050405020304" pitchFamily="18" charset="0"/>
              </a:rPr>
              <a:t>484.18 (G 156) CoP: Acceptance of Patients, Plan of Care,</a:t>
            </a:r>
            <a:endParaRPr lang="en-US" sz="2400" dirty="0">
              <a:latin typeface="Times New Roman" panose="02020603050405020304" pitchFamily="18" charset="0"/>
              <a:ea typeface="Times New Roman" panose="02020603050405020304" pitchFamily="18" charset="0"/>
            </a:endParaRPr>
          </a:p>
          <a:p>
            <a:r>
              <a:rPr lang="en-US" sz="1200" b="1" dirty="0">
                <a:latin typeface="Comic Sans MS" panose="030F0702030302020204" pitchFamily="66" charset="0"/>
                <a:ea typeface="Times New Roman" panose="02020603050405020304" pitchFamily="18" charset="0"/>
              </a:rPr>
              <a:t>    Medical Supervision</a:t>
            </a:r>
            <a:endParaRPr lang="en-US" sz="2400" dirty="0">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525371321"/>
              </p:ext>
            </p:extLst>
          </p:nvPr>
        </p:nvGraphicFramePr>
        <p:xfrm>
          <a:off x="3333750" y="981072"/>
          <a:ext cx="4933950" cy="2867027"/>
        </p:xfrm>
        <a:graphic>
          <a:graphicData uri="http://schemas.openxmlformats.org/drawingml/2006/table">
            <a:tbl>
              <a:tblPr firstRow="1" firstCol="1" lastRow="1" lastCol="1" bandRow="1" bandCol="1">
                <a:tableStyleId>{5C22544A-7EE6-4342-B048-85BDC9FD1C3A}</a:tableStyleId>
              </a:tblPr>
              <a:tblGrid>
                <a:gridCol w="4236140"/>
                <a:gridCol w="697810"/>
              </a:tblGrid>
              <a:tr h="337297">
                <a:tc>
                  <a:txBody>
                    <a:bodyPr/>
                    <a:lstStyle/>
                    <a:p>
                      <a:pPr marL="0" marR="0">
                        <a:spcBef>
                          <a:spcPts val="0"/>
                        </a:spcBef>
                        <a:spcAft>
                          <a:spcPts val="0"/>
                        </a:spcAft>
                        <a:tabLst>
                          <a:tab pos="114300" algn="l"/>
                          <a:tab pos="3657600" algn="r"/>
                          <a:tab pos="3886200" algn="l"/>
                          <a:tab pos="5143500" algn="l"/>
                          <a:tab pos="7200900" algn="r"/>
                        </a:tabLst>
                      </a:pPr>
                      <a:r>
                        <a:rPr lang="en-US" sz="1050" dirty="0">
                          <a:effectLst/>
                        </a:rPr>
                        <a:t>G 157 Patient needs can be adequately met by agency</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1</a:t>
                      </a:r>
                      <a:endParaRPr lang="en-US" sz="1800">
                        <a:effectLst/>
                        <a:latin typeface="Times New Roman" panose="02020603050405020304" pitchFamily="18" charset="0"/>
                        <a:ea typeface="Times New Roman" panose="02020603050405020304" pitchFamily="18" charset="0"/>
                      </a:endParaRPr>
                    </a:p>
                  </a:txBody>
                  <a:tcPr marL="68580" marR="68580" marT="0" marB="0"/>
                </a:tc>
              </a:tr>
              <a:tr h="168649">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G 158 Physician established written plan of care</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1</a:t>
                      </a:r>
                      <a:endParaRPr lang="en-US" sz="1800">
                        <a:effectLst/>
                        <a:latin typeface="Times New Roman" panose="02020603050405020304" pitchFamily="18" charset="0"/>
                        <a:ea typeface="Times New Roman" panose="02020603050405020304" pitchFamily="18" charset="0"/>
                      </a:endParaRPr>
                    </a:p>
                  </a:txBody>
                  <a:tcPr marL="68580" marR="68580" marT="0" marB="0"/>
                </a:tc>
              </a:tr>
              <a:tr h="168649">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G 159 Plan of care requirements</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1</a:t>
                      </a:r>
                      <a:endParaRPr lang="en-US" sz="1800">
                        <a:effectLst/>
                        <a:latin typeface="Times New Roman" panose="02020603050405020304" pitchFamily="18" charset="0"/>
                        <a:ea typeface="Times New Roman" panose="02020603050405020304" pitchFamily="18" charset="0"/>
                      </a:endParaRPr>
                    </a:p>
                  </a:txBody>
                  <a:tcPr marL="68580" marR="68580" marT="0" marB="0"/>
                </a:tc>
              </a:tr>
              <a:tr h="337297">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G 160 Physician approves POC additions or modifications</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2</a:t>
                      </a:r>
                      <a:endParaRPr lang="en-US" sz="1800">
                        <a:effectLst/>
                        <a:latin typeface="Times New Roman" panose="02020603050405020304" pitchFamily="18" charset="0"/>
                        <a:ea typeface="Times New Roman" panose="02020603050405020304" pitchFamily="18" charset="0"/>
                      </a:endParaRPr>
                    </a:p>
                  </a:txBody>
                  <a:tcPr marL="68580" marR="68580" marT="0" marB="0"/>
                </a:tc>
              </a:tr>
              <a:tr h="337297">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G 161 Therapy orders include specific procedures, </a:t>
                      </a:r>
                      <a:endParaRPr lang="en-US" sz="1800">
                        <a:effectLst/>
                      </a:endParaRPr>
                    </a:p>
                    <a:p>
                      <a:pPr marL="0" marR="0">
                        <a:spcBef>
                          <a:spcPts val="0"/>
                        </a:spcBef>
                        <a:spcAft>
                          <a:spcPts val="0"/>
                        </a:spcAft>
                        <a:tabLst>
                          <a:tab pos="114300" algn="l"/>
                          <a:tab pos="3657600" algn="r"/>
                          <a:tab pos="3886200" algn="l"/>
                          <a:tab pos="5143500" algn="l"/>
                          <a:tab pos="7200900" algn="r"/>
                        </a:tabLst>
                      </a:pPr>
                      <a:r>
                        <a:rPr lang="en-US" sz="1050">
                          <a:effectLst/>
                        </a:rPr>
                        <a:t>           modalities, amount, frequency, duration</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tr>
              <a:tr h="168649">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G 162 All personnel participate in developing POC</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2</a:t>
                      </a:r>
                      <a:endParaRPr lang="en-US" sz="1800">
                        <a:effectLst/>
                        <a:latin typeface="Times New Roman" panose="02020603050405020304" pitchFamily="18" charset="0"/>
                        <a:ea typeface="Times New Roman" panose="02020603050405020304" pitchFamily="18" charset="0"/>
                      </a:endParaRPr>
                    </a:p>
                  </a:txBody>
                  <a:tcPr marL="68580" marR="68580" marT="0" marB="0"/>
                </a:tc>
              </a:tr>
              <a:tr h="337297">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G 163 POC reviewed by physician at least Q 60 days;</a:t>
                      </a:r>
                      <a:endParaRPr lang="en-US" sz="1800">
                        <a:effectLst/>
                      </a:endParaRPr>
                    </a:p>
                    <a:p>
                      <a:pPr marL="0" marR="0">
                        <a:spcBef>
                          <a:spcPts val="0"/>
                        </a:spcBef>
                        <a:spcAft>
                          <a:spcPts val="0"/>
                        </a:spcAft>
                        <a:tabLst>
                          <a:tab pos="114300" algn="l"/>
                          <a:tab pos="3657600" algn="r"/>
                          <a:tab pos="3886200" algn="l"/>
                          <a:tab pos="5143500" algn="l"/>
                          <a:tab pos="7200900" algn="r"/>
                        </a:tabLst>
                      </a:pPr>
                      <a:r>
                        <a:rPr lang="en-US" sz="1050">
                          <a:effectLst/>
                        </a:rPr>
                        <a:t>           MD alerted to need to alter POC</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2</a:t>
                      </a:r>
                      <a:endParaRPr lang="en-US" sz="1800">
                        <a:effectLst/>
                        <a:latin typeface="Times New Roman" panose="02020603050405020304" pitchFamily="18" charset="0"/>
                        <a:ea typeface="Times New Roman" panose="02020603050405020304" pitchFamily="18" charset="0"/>
                      </a:endParaRPr>
                    </a:p>
                  </a:txBody>
                  <a:tcPr marL="68580" marR="68580" marT="0" marB="0"/>
                </a:tc>
              </a:tr>
              <a:tr h="168649">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G 164 Alert physician of changes in condition</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050" dirty="0">
                          <a:effectLst/>
                        </a:rPr>
                        <a:t>1</a:t>
                      </a:r>
                      <a:endParaRPr lang="en-US" sz="1800" dirty="0">
                        <a:effectLst/>
                        <a:latin typeface="Times New Roman" panose="02020603050405020304" pitchFamily="18" charset="0"/>
                        <a:ea typeface="Times New Roman" panose="02020603050405020304" pitchFamily="18" charset="0"/>
                      </a:endParaRPr>
                    </a:p>
                  </a:txBody>
                  <a:tcPr marL="68580" marR="68580" marT="0" marB="0"/>
                </a:tc>
              </a:tr>
              <a:tr h="168649">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G 165 Drugs, treatments ordered by physician</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1</a:t>
                      </a:r>
                      <a:endParaRPr lang="en-US" sz="1800">
                        <a:effectLst/>
                        <a:latin typeface="Times New Roman" panose="02020603050405020304" pitchFamily="18" charset="0"/>
                        <a:ea typeface="Times New Roman" panose="02020603050405020304" pitchFamily="18" charset="0"/>
                      </a:endParaRPr>
                    </a:p>
                  </a:txBody>
                  <a:tcPr marL="68580" marR="68580" marT="0" marB="0"/>
                </a:tc>
              </a:tr>
              <a:tr h="337297">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G 166 Verbal orders signed &amp; dated by physician ASAP</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1</a:t>
                      </a:r>
                      <a:endParaRPr lang="en-US" sz="1800">
                        <a:effectLst/>
                        <a:latin typeface="Times New Roman" panose="02020603050405020304" pitchFamily="18" charset="0"/>
                        <a:ea typeface="Times New Roman" panose="02020603050405020304" pitchFamily="18" charset="0"/>
                      </a:endParaRPr>
                    </a:p>
                  </a:txBody>
                  <a:tcPr marL="68580" marR="68580" marT="0" marB="0"/>
                </a:tc>
              </a:tr>
              <a:tr h="337297">
                <a:tc>
                  <a:txBody>
                    <a:bodyPr/>
                    <a:lstStyle/>
                    <a:p>
                      <a:pPr marL="0" marR="0">
                        <a:spcBef>
                          <a:spcPts val="0"/>
                        </a:spcBef>
                        <a:spcAft>
                          <a:spcPts val="0"/>
                        </a:spcAft>
                        <a:tabLst>
                          <a:tab pos="114300" algn="l"/>
                          <a:tab pos="3657600" algn="r"/>
                          <a:tab pos="3886200" algn="l"/>
                          <a:tab pos="5143500" algn="l"/>
                          <a:tab pos="7200900" algn="r"/>
                        </a:tabLst>
                      </a:pPr>
                      <a:r>
                        <a:rPr lang="en-US" sz="1050" dirty="0">
                          <a:effectLst/>
                        </a:rPr>
                        <a:t>G 300 Verbal orders accepted by authorized personnel</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050" dirty="0">
                          <a:effectLst/>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6" name="Rectangle 5"/>
          <p:cNvSpPr/>
          <p:nvPr/>
        </p:nvSpPr>
        <p:spPr>
          <a:xfrm>
            <a:off x="3314700" y="3848099"/>
            <a:ext cx="4060727" cy="276999"/>
          </a:xfrm>
          <a:prstGeom prst="rect">
            <a:avLst/>
          </a:prstGeom>
        </p:spPr>
        <p:txBody>
          <a:bodyPr wrap="none">
            <a:spAutoFit/>
          </a:bodyPr>
          <a:lstStyle/>
          <a:p>
            <a:r>
              <a:rPr lang="en-US" sz="1200" b="1" dirty="0">
                <a:latin typeface="Comic Sans MS" panose="030F0702030302020204" pitchFamily="66" charset="0"/>
                <a:ea typeface="Times New Roman" panose="02020603050405020304" pitchFamily="18" charset="0"/>
              </a:rPr>
              <a:t>484.20 (G 320) CoP: Reporting OASIS Information</a:t>
            </a:r>
            <a:endParaRPr lang="en-US" sz="2400" dirty="0">
              <a:effectLst/>
              <a:latin typeface="Times New Roman" panose="02020603050405020304" pitchFamily="18" charset="0"/>
              <a:ea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2177875"/>
              </p:ext>
            </p:extLst>
          </p:nvPr>
        </p:nvGraphicFramePr>
        <p:xfrm>
          <a:off x="3333750" y="4125096"/>
          <a:ext cx="4933950" cy="1723253"/>
        </p:xfrm>
        <a:graphic>
          <a:graphicData uri="http://schemas.openxmlformats.org/drawingml/2006/table">
            <a:tbl>
              <a:tblPr firstRow="1" firstCol="1" lastRow="1" lastCol="1" bandRow="1" bandCol="1">
                <a:tableStyleId>{5C22544A-7EE6-4342-B048-85BDC9FD1C3A}</a:tableStyleId>
              </a:tblPr>
              <a:tblGrid>
                <a:gridCol w="4596745"/>
                <a:gridCol w="337205"/>
              </a:tblGrid>
              <a:tr h="246179">
                <a:tc>
                  <a:txBody>
                    <a:bodyPr/>
                    <a:lstStyle/>
                    <a:p>
                      <a:pPr marL="0" marR="0">
                        <a:spcBef>
                          <a:spcPts val="0"/>
                        </a:spcBef>
                        <a:spcAft>
                          <a:spcPts val="0"/>
                        </a:spcAft>
                        <a:tabLst>
                          <a:tab pos="114300" algn="l"/>
                          <a:tab pos="3657600" algn="r"/>
                          <a:tab pos="3886200" algn="l"/>
                          <a:tab pos="5143500" algn="l"/>
                          <a:tab pos="7200900" algn="r"/>
                        </a:tabLst>
                      </a:pPr>
                      <a:r>
                        <a:rPr lang="en-US" sz="1050" dirty="0">
                          <a:effectLst/>
                        </a:rPr>
                        <a:t>G 321 Encode &amp; be capable of transmitting in 7 days</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tr>
              <a:tr h="246179">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G 322 OASIS data must reflect patient’s status</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tr>
              <a:tr h="246179">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G 323 Electronically transmit data at least monthly</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tr>
              <a:tr h="246179">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G 324 Transmit OASIS data in required format</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tr>
              <a:tr h="246179">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G 325 Successfully transmit test data to State agency</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tr>
              <a:tr h="246179">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G 326 Transmit using electronic communications </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tr>
              <a:tr h="246179">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G 327 OASIS data format</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050" dirty="0">
                          <a:effectLst/>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7683354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t>484.30 Skilled Nursing Services (G168)</a:t>
            </a:r>
          </a:p>
          <a:p>
            <a:pPr lvl="1"/>
            <a:r>
              <a:rPr lang="en-US" dirty="0" smtClean="0"/>
              <a:t>*</a:t>
            </a:r>
            <a:r>
              <a:rPr lang="en-US" dirty="0"/>
              <a:t>RN follows POC (G170)</a:t>
            </a:r>
          </a:p>
          <a:p>
            <a:pPr lvl="1"/>
            <a:r>
              <a:rPr lang="en-US" dirty="0" smtClean="0"/>
              <a:t>*</a:t>
            </a:r>
            <a:r>
              <a:rPr lang="en-US" dirty="0"/>
              <a:t>RN regularly re-evaluates patient needs (G172)</a:t>
            </a:r>
          </a:p>
          <a:p>
            <a:pPr lvl="1"/>
            <a:r>
              <a:rPr lang="en-US" dirty="0" smtClean="0"/>
              <a:t>*</a:t>
            </a:r>
            <a:r>
              <a:rPr lang="en-US" dirty="0"/>
              <a:t>RN initiates POC &amp; all revisions (G173)</a:t>
            </a:r>
          </a:p>
          <a:p>
            <a:pPr lvl="1"/>
            <a:r>
              <a:rPr lang="en-US" dirty="0" smtClean="0"/>
              <a:t>*</a:t>
            </a:r>
            <a:r>
              <a:rPr lang="en-US" dirty="0"/>
              <a:t>RN provides services requiring skills (G174)</a:t>
            </a:r>
          </a:p>
          <a:p>
            <a:pPr lvl="1"/>
            <a:r>
              <a:rPr lang="en-US" dirty="0" smtClean="0"/>
              <a:t>*</a:t>
            </a:r>
            <a:r>
              <a:rPr lang="en-US" dirty="0"/>
              <a:t>RN initiates preventive/rehabilitative procedures (G175)</a:t>
            </a:r>
          </a:p>
          <a:p>
            <a:pPr lvl="1"/>
            <a:r>
              <a:rPr lang="en-US" dirty="0" smtClean="0"/>
              <a:t>*</a:t>
            </a:r>
            <a:r>
              <a:rPr lang="en-US" dirty="0"/>
              <a:t>RN documents &amp; coordinates care (G176)</a:t>
            </a:r>
          </a:p>
          <a:p>
            <a:pPr lvl="1"/>
            <a:r>
              <a:rPr lang="en-US" dirty="0" smtClean="0"/>
              <a:t>*</a:t>
            </a:r>
            <a:r>
              <a:rPr lang="en-US" dirty="0"/>
              <a:t>RN counsels patient/family re: nursing needs (G177)</a:t>
            </a:r>
          </a:p>
          <a:p>
            <a:r>
              <a:rPr lang="en-US" dirty="0"/>
              <a:t>Level 2 Standards:</a:t>
            </a:r>
          </a:p>
          <a:p>
            <a:pPr lvl="1"/>
            <a:r>
              <a:rPr lang="en-US" dirty="0" smtClean="0"/>
              <a:t>Nursing </a:t>
            </a:r>
            <a:r>
              <a:rPr lang="en-US" dirty="0"/>
              <a:t>care under RN supervision (G169)</a:t>
            </a:r>
          </a:p>
          <a:p>
            <a:pPr lvl="1"/>
            <a:r>
              <a:rPr lang="en-US" dirty="0" smtClean="0"/>
              <a:t>LPN </a:t>
            </a:r>
            <a:r>
              <a:rPr lang="en-US" dirty="0"/>
              <a:t>provides care in accordance with HHA policies  (G179)</a:t>
            </a:r>
          </a:p>
          <a:p>
            <a:r>
              <a:rPr lang="en-US" dirty="0"/>
              <a:t>Other: G171, G178, G180, G181, G182, G183</a:t>
            </a:r>
          </a:p>
        </p:txBody>
      </p:sp>
      <p:sp>
        <p:nvSpPr>
          <p:cNvPr id="4" name="Title 1"/>
          <p:cNvSpPr>
            <a:spLocks noGrp="1"/>
          </p:cNvSpPr>
          <p:nvPr>
            <p:ph type="title"/>
          </p:nvPr>
        </p:nvSpPr>
        <p:spPr>
          <a:xfrm>
            <a:off x="684212" y="388861"/>
            <a:ext cx="10231438" cy="933753"/>
          </a:xfrm>
        </p:spPr>
        <p:txBody>
          <a:bodyPr>
            <a:normAutofit fontScale="90000"/>
          </a:bodyPr>
          <a:lstStyle/>
          <a:p>
            <a:r>
              <a:rPr lang="en-US" dirty="0" smtClean="0"/>
              <a:t>Home Health Patient Record – Level 1 G tags</a:t>
            </a:r>
            <a:endParaRPr lang="en-US" dirty="0"/>
          </a:p>
        </p:txBody>
      </p:sp>
    </p:spTree>
    <p:extLst>
      <p:ext uri="{BB962C8B-B14F-4D97-AF65-F5344CB8AC3E}">
        <p14:creationId xmlns:p14="http://schemas.microsoft.com/office/powerpoint/2010/main" val="31804059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55364" y="567809"/>
            <a:ext cx="5338321" cy="369332"/>
          </a:xfrm>
          <a:prstGeom prst="rect">
            <a:avLst/>
          </a:prstGeom>
        </p:spPr>
        <p:txBody>
          <a:bodyPr wrap="none">
            <a:spAutoFit/>
          </a:bodyPr>
          <a:lstStyle/>
          <a:p>
            <a:r>
              <a:rPr lang="en-US" b="1" dirty="0">
                <a:latin typeface="Comic Sans MS" panose="030F0702030302020204" pitchFamily="66" charset="0"/>
                <a:ea typeface="Times New Roman" panose="02020603050405020304" pitchFamily="18" charset="0"/>
              </a:rPr>
              <a:t>484.30 (G 168) CoP: Skilled Nursing Services</a:t>
            </a:r>
            <a:endParaRPr lang="en-US" sz="3600" dirty="0">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042900375"/>
              </p:ext>
            </p:extLst>
          </p:nvPr>
        </p:nvGraphicFramePr>
        <p:xfrm>
          <a:off x="3055363" y="937141"/>
          <a:ext cx="5202811" cy="1577458"/>
        </p:xfrm>
        <a:graphic>
          <a:graphicData uri="http://schemas.openxmlformats.org/drawingml/2006/table">
            <a:tbl>
              <a:tblPr firstRow="1" firstCol="1" lastRow="1" lastCol="1" bandRow="1" bandCol="1">
                <a:tableStyleId>{5C22544A-7EE6-4342-B048-85BDC9FD1C3A}</a:tableStyleId>
              </a:tblPr>
              <a:tblGrid>
                <a:gridCol w="4466976"/>
                <a:gridCol w="735835"/>
              </a:tblGrid>
              <a:tr h="197182">
                <a:tc>
                  <a:txBody>
                    <a:bodyPr/>
                    <a:lstStyle/>
                    <a:p>
                      <a:pPr marL="0" marR="0">
                        <a:spcBef>
                          <a:spcPts val="0"/>
                        </a:spcBef>
                        <a:spcAft>
                          <a:spcPts val="0"/>
                        </a:spcAft>
                        <a:tabLst>
                          <a:tab pos="114300" algn="l"/>
                          <a:tab pos="3657600" algn="r"/>
                          <a:tab pos="3886200" algn="l"/>
                          <a:tab pos="5143500" algn="l"/>
                          <a:tab pos="7200900" algn="r"/>
                        </a:tabLst>
                      </a:pPr>
                      <a:r>
                        <a:rPr lang="en-US" sz="1100" dirty="0">
                          <a:effectLst/>
                        </a:rPr>
                        <a:t>G 169 Services by or under supervision of RN</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2</a:t>
                      </a:r>
                      <a:endParaRPr lang="en-US" sz="2000">
                        <a:effectLst/>
                        <a:latin typeface="Times New Roman" panose="02020603050405020304" pitchFamily="18" charset="0"/>
                        <a:ea typeface="Times New Roman" panose="02020603050405020304" pitchFamily="18" charset="0"/>
                      </a:endParaRPr>
                    </a:p>
                  </a:txBody>
                  <a:tcPr marL="68580" marR="68580" marT="0" marB="0"/>
                </a:tc>
              </a:tr>
              <a:tr h="197182">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G 170 Services in accordance with plan of care</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1</a:t>
                      </a:r>
                      <a:endParaRPr lang="en-US" sz="2000">
                        <a:effectLst/>
                        <a:latin typeface="Times New Roman" panose="02020603050405020304" pitchFamily="18" charset="0"/>
                        <a:ea typeface="Times New Roman" panose="02020603050405020304" pitchFamily="18" charset="0"/>
                      </a:endParaRPr>
                    </a:p>
                  </a:txBody>
                  <a:tcPr marL="68580" marR="68580" marT="0" marB="0"/>
                </a:tc>
              </a:tr>
              <a:tr h="197182">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G 171 RN makes initial evaluation visit</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r>
              <a:tr h="394365">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G 172 RN regularly re-evaluates patient’s nursing needs</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1</a:t>
                      </a:r>
                      <a:endParaRPr lang="en-US" sz="2000">
                        <a:effectLst/>
                        <a:latin typeface="Times New Roman" panose="02020603050405020304" pitchFamily="18" charset="0"/>
                        <a:ea typeface="Times New Roman" panose="02020603050405020304" pitchFamily="18" charset="0"/>
                      </a:endParaRPr>
                    </a:p>
                  </a:txBody>
                  <a:tcPr marL="68580" marR="68580" marT="0" marB="0"/>
                </a:tc>
              </a:tr>
              <a:tr h="197182">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G 173 RN initiates plan of care and necessary revisions</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1</a:t>
                      </a:r>
                      <a:endParaRPr lang="en-US" sz="2000">
                        <a:effectLst/>
                        <a:latin typeface="Times New Roman" panose="02020603050405020304" pitchFamily="18" charset="0"/>
                        <a:ea typeface="Times New Roman" panose="02020603050405020304" pitchFamily="18" charset="0"/>
                      </a:endParaRPr>
                    </a:p>
                  </a:txBody>
                  <a:tcPr marL="68580" marR="68580" marT="0" marB="0"/>
                </a:tc>
              </a:tr>
              <a:tr h="394365">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G 174 RN furnishes services requiring substantial &amp;</a:t>
                      </a:r>
                      <a:endParaRPr lang="en-US" sz="2000">
                        <a:effectLst/>
                      </a:endParaRPr>
                    </a:p>
                    <a:p>
                      <a:pPr marL="0" marR="0">
                        <a:spcBef>
                          <a:spcPts val="0"/>
                        </a:spcBef>
                        <a:spcAft>
                          <a:spcPts val="0"/>
                        </a:spcAft>
                        <a:tabLst>
                          <a:tab pos="114300" algn="l"/>
                          <a:tab pos="3657600" algn="r"/>
                          <a:tab pos="3886200" algn="l"/>
                          <a:tab pos="5143500" algn="l"/>
                          <a:tab pos="7200900" algn="r"/>
                        </a:tabLst>
                      </a:pPr>
                      <a:r>
                        <a:rPr lang="en-US" sz="1100">
                          <a:effectLst/>
                        </a:rPr>
                        <a:t>           specific nursing skill</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100" dirty="0">
                          <a:effectLst/>
                        </a:rPr>
                        <a:t>1</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202778419"/>
              </p:ext>
            </p:extLst>
          </p:nvPr>
        </p:nvGraphicFramePr>
        <p:xfrm>
          <a:off x="3055362" y="2668429"/>
          <a:ext cx="5202811" cy="2951320"/>
        </p:xfrm>
        <a:graphic>
          <a:graphicData uri="http://schemas.openxmlformats.org/drawingml/2006/table">
            <a:tbl>
              <a:tblPr firstRow="1" firstCol="1" lastRow="1" lastCol="1" bandRow="1" bandCol="1">
                <a:tableStyleId>{5C22544A-7EE6-4342-B048-85BDC9FD1C3A}</a:tableStyleId>
              </a:tblPr>
              <a:tblGrid>
                <a:gridCol w="4466976"/>
                <a:gridCol w="735835"/>
              </a:tblGrid>
              <a:tr h="393509">
                <a:tc>
                  <a:txBody>
                    <a:bodyPr/>
                    <a:lstStyle/>
                    <a:p>
                      <a:pPr marL="0" marR="0">
                        <a:spcBef>
                          <a:spcPts val="0"/>
                        </a:spcBef>
                        <a:spcAft>
                          <a:spcPts val="0"/>
                        </a:spcAft>
                        <a:tabLst>
                          <a:tab pos="114300" algn="l"/>
                          <a:tab pos="3657600" algn="r"/>
                          <a:tab pos="3886200" algn="l"/>
                          <a:tab pos="5143500" algn="l"/>
                          <a:tab pos="7200900" algn="r"/>
                        </a:tabLst>
                      </a:pPr>
                      <a:r>
                        <a:rPr lang="en-US" sz="1100" dirty="0">
                          <a:effectLst/>
                        </a:rPr>
                        <a:t>G 175 RN initiates preventive &amp; rehabilitative nursing</a:t>
                      </a:r>
                      <a:endParaRPr lang="en-US" sz="2000" dirty="0">
                        <a:effectLst/>
                      </a:endParaRPr>
                    </a:p>
                    <a:p>
                      <a:pPr marL="0" marR="0">
                        <a:spcBef>
                          <a:spcPts val="0"/>
                        </a:spcBef>
                        <a:spcAft>
                          <a:spcPts val="0"/>
                        </a:spcAft>
                        <a:tabLst>
                          <a:tab pos="114300" algn="l"/>
                          <a:tab pos="3657600" algn="r"/>
                          <a:tab pos="3886200" algn="l"/>
                          <a:tab pos="5143500" algn="l"/>
                          <a:tab pos="7200900" algn="r"/>
                        </a:tabLst>
                      </a:pPr>
                      <a:r>
                        <a:rPr lang="en-US" sz="1100" dirty="0">
                          <a:effectLst/>
                        </a:rPr>
                        <a:t>           procedures</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1</a:t>
                      </a:r>
                      <a:endParaRPr lang="en-US" sz="2000">
                        <a:effectLst/>
                        <a:latin typeface="Times New Roman" panose="02020603050405020304" pitchFamily="18" charset="0"/>
                        <a:ea typeface="Times New Roman" panose="02020603050405020304" pitchFamily="18" charset="0"/>
                      </a:endParaRPr>
                    </a:p>
                  </a:txBody>
                  <a:tcPr marL="68580" marR="68580" marT="0" marB="0"/>
                </a:tc>
              </a:tr>
              <a:tr h="590264">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G 176 RN prepares progress notes, coordinates</a:t>
                      </a:r>
                      <a:endParaRPr lang="en-US" sz="2000">
                        <a:effectLst/>
                      </a:endParaRPr>
                    </a:p>
                    <a:p>
                      <a:pPr marL="0" marR="0">
                        <a:spcBef>
                          <a:spcPts val="0"/>
                        </a:spcBef>
                        <a:spcAft>
                          <a:spcPts val="0"/>
                        </a:spcAft>
                        <a:tabLst>
                          <a:tab pos="114300" algn="l"/>
                          <a:tab pos="3657600" algn="r"/>
                          <a:tab pos="3886200" algn="l"/>
                          <a:tab pos="5143500" algn="l"/>
                          <a:tab pos="7200900" algn="r"/>
                        </a:tabLst>
                      </a:pPr>
                      <a:r>
                        <a:rPr lang="en-US" sz="1100">
                          <a:effectLst/>
                        </a:rPr>
                        <a:t>           services, informs MD &amp; other personnel of</a:t>
                      </a:r>
                      <a:endParaRPr lang="en-US" sz="2000">
                        <a:effectLst/>
                      </a:endParaRPr>
                    </a:p>
                    <a:p>
                      <a:pPr marL="0" marR="0">
                        <a:spcBef>
                          <a:spcPts val="0"/>
                        </a:spcBef>
                        <a:spcAft>
                          <a:spcPts val="0"/>
                        </a:spcAft>
                        <a:tabLst>
                          <a:tab pos="114300" algn="l"/>
                          <a:tab pos="3657600" algn="r"/>
                          <a:tab pos="3886200" algn="l"/>
                          <a:tab pos="5143500" algn="l"/>
                          <a:tab pos="7200900" algn="r"/>
                        </a:tabLst>
                      </a:pPr>
                      <a:r>
                        <a:rPr lang="en-US" sz="1100">
                          <a:effectLst/>
                        </a:rPr>
                        <a:t>            changes in patient’s condition and needs</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1</a:t>
                      </a:r>
                      <a:endParaRPr lang="en-US" sz="2000">
                        <a:effectLst/>
                        <a:latin typeface="Times New Roman" panose="02020603050405020304" pitchFamily="18" charset="0"/>
                        <a:ea typeface="Times New Roman" panose="02020603050405020304" pitchFamily="18" charset="0"/>
                      </a:endParaRPr>
                    </a:p>
                  </a:txBody>
                  <a:tcPr marL="68580" marR="68580" marT="0" marB="0"/>
                </a:tc>
              </a:tr>
              <a:tr h="393509">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G 177 RN counsels patient and family in meeting needs</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1</a:t>
                      </a:r>
                      <a:endParaRPr lang="en-US" sz="2000">
                        <a:effectLst/>
                        <a:latin typeface="Times New Roman" panose="02020603050405020304" pitchFamily="18" charset="0"/>
                        <a:ea typeface="Times New Roman" panose="02020603050405020304" pitchFamily="18" charset="0"/>
                      </a:endParaRPr>
                    </a:p>
                  </a:txBody>
                  <a:tcPr marL="68580" marR="68580" marT="0" marB="0"/>
                </a:tc>
              </a:tr>
              <a:tr h="393509">
                <a:tc>
                  <a:txBody>
                    <a:bodyPr/>
                    <a:lstStyle/>
                    <a:p>
                      <a:pPr marL="0" marR="0">
                        <a:spcBef>
                          <a:spcPts val="0"/>
                        </a:spcBef>
                        <a:spcAft>
                          <a:spcPts val="0"/>
                        </a:spcAft>
                        <a:tabLst>
                          <a:tab pos="114300" algn="l"/>
                          <a:tab pos="3657600" algn="r"/>
                          <a:tab pos="3886200" algn="l"/>
                          <a:tab pos="5143500" algn="l"/>
                          <a:tab pos="7200900" algn="r"/>
                        </a:tabLst>
                      </a:pPr>
                      <a:r>
                        <a:rPr lang="en-US" sz="1100" dirty="0">
                          <a:effectLst/>
                        </a:rPr>
                        <a:t>G 178 RN participates in in-service programs &amp;</a:t>
                      </a:r>
                      <a:endParaRPr lang="en-US" sz="2000" dirty="0">
                        <a:effectLst/>
                      </a:endParaRPr>
                    </a:p>
                    <a:p>
                      <a:pPr marL="0" marR="0">
                        <a:spcBef>
                          <a:spcPts val="0"/>
                        </a:spcBef>
                        <a:spcAft>
                          <a:spcPts val="0"/>
                        </a:spcAft>
                        <a:tabLst>
                          <a:tab pos="114300" algn="l"/>
                          <a:tab pos="3657600" algn="r"/>
                          <a:tab pos="3886200" algn="l"/>
                          <a:tab pos="5143500" algn="l"/>
                          <a:tab pos="7200900" algn="r"/>
                        </a:tabLst>
                      </a:pPr>
                      <a:r>
                        <a:rPr lang="en-US" sz="1100" dirty="0">
                          <a:effectLst/>
                        </a:rPr>
                        <a:t>           supervises &amp; teaches other nursing personnel</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r>
              <a:tr h="196755">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G 179 LPN furnishes services per agency policies</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2</a:t>
                      </a:r>
                      <a:endParaRPr lang="en-US" sz="2000">
                        <a:effectLst/>
                        <a:latin typeface="Times New Roman" panose="02020603050405020304" pitchFamily="18" charset="0"/>
                        <a:ea typeface="Times New Roman" panose="02020603050405020304" pitchFamily="18" charset="0"/>
                      </a:endParaRPr>
                    </a:p>
                  </a:txBody>
                  <a:tcPr marL="68580" marR="68580" marT="0" marB="0"/>
                </a:tc>
              </a:tr>
              <a:tr h="196755">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G 180 LPN prepares clinical and progress notes</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r>
              <a:tr h="393509">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G 181 LPN assists physician and RN in performing</a:t>
                      </a:r>
                      <a:endParaRPr lang="en-US" sz="2000">
                        <a:effectLst/>
                      </a:endParaRPr>
                    </a:p>
                    <a:p>
                      <a:pPr marL="0" marR="0">
                        <a:spcBef>
                          <a:spcPts val="0"/>
                        </a:spcBef>
                        <a:spcAft>
                          <a:spcPts val="0"/>
                        </a:spcAft>
                        <a:tabLst>
                          <a:tab pos="114300" algn="l"/>
                          <a:tab pos="3657600" algn="r"/>
                          <a:tab pos="3886200" algn="l"/>
                          <a:tab pos="5143500" algn="l"/>
                          <a:tab pos="7200900" algn="r"/>
                        </a:tabLst>
                      </a:pPr>
                      <a:r>
                        <a:rPr lang="en-US" sz="1100">
                          <a:effectLst/>
                        </a:rPr>
                        <a:t>           specialized procedures</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r>
              <a:tr h="196755">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G 182 LPN prepares equipment &amp; materials for tx</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1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r h="196755">
                <a:tc>
                  <a:txBody>
                    <a:bodyPr/>
                    <a:lstStyle/>
                    <a:p>
                      <a:pPr marL="0" marR="0">
                        <a:spcBef>
                          <a:spcPts val="0"/>
                        </a:spcBef>
                        <a:spcAft>
                          <a:spcPts val="0"/>
                        </a:spcAft>
                        <a:tabLst>
                          <a:tab pos="114300" algn="l"/>
                          <a:tab pos="3657600" algn="r"/>
                          <a:tab pos="3886200" algn="l"/>
                          <a:tab pos="5143500" algn="l"/>
                          <a:tab pos="7200900" algn="r"/>
                        </a:tabLst>
                      </a:pPr>
                      <a:r>
                        <a:rPr lang="en-US" sz="1100" dirty="0">
                          <a:effectLst/>
                        </a:rPr>
                        <a:t>G 183 LPN assists patient learn self-care techniques</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1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1598840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484.32 Therapy Services (G184)</a:t>
            </a:r>
          </a:p>
          <a:p>
            <a:pPr lvl="1"/>
            <a:r>
              <a:rPr lang="en-US" sz="2000" dirty="0" smtClean="0"/>
              <a:t>*</a:t>
            </a:r>
            <a:r>
              <a:rPr lang="en-US" sz="2000" dirty="0"/>
              <a:t>Therapist evaluates &amp; assists POC (G186)</a:t>
            </a:r>
          </a:p>
          <a:p>
            <a:pPr lvl="1"/>
            <a:r>
              <a:rPr lang="en-US" sz="2000" dirty="0" smtClean="0"/>
              <a:t>*</a:t>
            </a:r>
            <a:r>
              <a:rPr lang="en-US" sz="2000" dirty="0"/>
              <a:t>Therapist documents care (G187)</a:t>
            </a:r>
          </a:p>
          <a:p>
            <a:pPr lvl="1"/>
            <a:r>
              <a:rPr lang="en-US" sz="2000" dirty="0" smtClean="0"/>
              <a:t>*</a:t>
            </a:r>
            <a:r>
              <a:rPr lang="en-US" sz="2000" dirty="0"/>
              <a:t>Therapist consults with family &amp; staff (G188)</a:t>
            </a:r>
          </a:p>
          <a:p>
            <a:r>
              <a:rPr lang="en-US" sz="2400" dirty="0"/>
              <a:t>Level 2 Standards:</a:t>
            </a:r>
          </a:p>
          <a:p>
            <a:pPr lvl="1"/>
            <a:r>
              <a:rPr lang="en-US" sz="2000" dirty="0" smtClean="0"/>
              <a:t>Qualified </a:t>
            </a:r>
            <a:r>
              <a:rPr lang="en-US" sz="2000" dirty="0"/>
              <a:t>PT or OT supervises assistants (G190)</a:t>
            </a:r>
          </a:p>
          <a:p>
            <a:pPr lvl="1"/>
            <a:r>
              <a:rPr lang="en-US" sz="2000" dirty="0" smtClean="0"/>
              <a:t>SLP </a:t>
            </a:r>
            <a:r>
              <a:rPr lang="en-US" sz="2000" dirty="0"/>
              <a:t>services furnished/supervised appropriately  (G193)</a:t>
            </a:r>
          </a:p>
          <a:p>
            <a:r>
              <a:rPr lang="en-US" sz="2400" dirty="0"/>
              <a:t>Other: G185, G189, G191, </a:t>
            </a:r>
            <a:r>
              <a:rPr lang="en-US" sz="2400" dirty="0" smtClean="0"/>
              <a:t>G192</a:t>
            </a:r>
            <a:endParaRPr lang="en-US" sz="2400" dirty="0"/>
          </a:p>
        </p:txBody>
      </p:sp>
      <p:sp>
        <p:nvSpPr>
          <p:cNvPr id="4" name="Title 1"/>
          <p:cNvSpPr>
            <a:spLocks noGrp="1"/>
          </p:cNvSpPr>
          <p:nvPr>
            <p:ph type="title"/>
          </p:nvPr>
        </p:nvSpPr>
        <p:spPr>
          <a:xfrm>
            <a:off x="684212" y="388861"/>
            <a:ext cx="10079038" cy="933753"/>
          </a:xfrm>
        </p:spPr>
        <p:txBody>
          <a:bodyPr>
            <a:normAutofit fontScale="90000"/>
          </a:bodyPr>
          <a:lstStyle/>
          <a:p>
            <a:r>
              <a:rPr lang="en-US" dirty="0" smtClean="0"/>
              <a:t>Home Health Patient Record – Level 1 G tags</a:t>
            </a:r>
            <a:endParaRPr lang="en-US" dirty="0"/>
          </a:p>
        </p:txBody>
      </p:sp>
    </p:spTree>
    <p:extLst>
      <p:ext uri="{BB962C8B-B14F-4D97-AF65-F5344CB8AC3E}">
        <p14:creationId xmlns:p14="http://schemas.microsoft.com/office/powerpoint/2010/main" val="11063289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6854" y="682109"/>
            <a:ext cx="4575291" cy="369332"/>
          </a:xfrm>
          <a:prstGeom prst="rect">
            <a:avLst/>
          </a:prstGeom>
        </p:spPr>
        <p:txBody>
          <a:bodyPr wrap="none">
            <a:spAutoFit/>
          </a:bodyPr>
          <a:lstStyle/>
          <a:p>
            <a:r>
              <a:rPr lang="en-US" b="1" dirty="0">
                <a:latin typeface="Comic Sans MS" panose="030F0702030302020204" pitchFamily="66" charset="0"/>
                <a:ea typeface="Times New Roman" panose="02020603050405020304" pitchFamily="18" charset="0"/>
              </a:rPr>
              <a:t>484.32 (G 184) CoP: Therapy Services</a:t>
            </a:r>
            <a:endParaRPr lang="en-US" sz="3600" dirty="0">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700542546"/>
              </p:ext>
            </p:extLst>
          </p:nvPr>
        </p:nvGraphicFramePr>
        <p:xfrm>
          <a:off x="3236854" y="1190149"/>
          <a:ext cx="4992746" cy="4829650"/>
        </p:xfrm>
        <a:graphic>
          <a:graphicData uri="http://schemas.openxmlformats.org/drawingml/2006/table">
            <a:tbl>
              <a:tblPr firstRow="1" firstCol="1" lastRow="1" lastCol="1" bandRow="1" bandCol="1">
                <a:tableStyleId>{5C22544A-7EE6-4342-B048-85BDC9FD1C3A}</a:tableStyleId>
              </a:tblPr>
              <a:tblGrid>
                <a:gridCol w="4286620"/>
                <a:gridCol w="706126"/>
              </a:tblGrid>
              <a:tr h="344975">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G 185 Qualified therapist or therapy assistant</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r>
              <a:tr h="344975">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G 186 Therapist helps develop plan of care</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1</a:t>
                      </a:r>
                      <a:endParaRPr lang="en-US" sz="2000">
                        <a:effectLst/>
                        <a:latin typeface="Times New Roman" panose="02020603050405020304" pitchFamily="18" charset="0"/>
                        <a:ea typeface="Times New Roman" panose="02020603050405020304" pitchFamily="18" charset="0"/>
                      </a:endParaRPr>
                    </a:p>
                  </a:txBody>
                  <a:tcPr marL="68580" marR="68580" marT="0" marB="0"/>
                </a:tc>
              </a:tr>
              <a:tr h="344975">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G 187 Therapist prepares clinical and progress notes</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1</a:t>
                      </a:r>
                      <a:endParaRPr lang="en-US" sz="2000">
                        <a:effectLst/>
                        <a:latin typeface="Times New Roman" panose="02020603050405020304" pitchFamily="18" charset="0"/>
                        <a:ea typeface="Times New Roman" panose="02020603050405020304" pitchFamily="18" charset="0"/>
                      </a:endParaRPr>
                    </a:p>
                  </a:txBody>
                  <a:tcPr marL="68580" marR="68580" marT="0" marB="0"/>
                </a:tc>
              </a:tr>
              <a:tr h="344975">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G 188 Therapist advises, consults with family, staff</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1</a:t>
                      </a:r>
                      <a:endParaRPr lang="en-US" sz="2000">
                        <a:effectLst/>
                        <a:latin typeface="Times New Roman" panose="02020603050405020304" pitchFamily="18" charset="0"/>
                        <a:ea typeface="Times New Roman" panose="02020603050405020304" pitchFamily="18" charset="0"/>
                      </a:endParaRPr>
                    </a:p>
                  </a:txBody>
                  <a:tcPr marL="68580" marR="68580" marT="0" marB="0"/>
                </a:tc>
              </a:tr>
              <a:tr h="344975">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G 189 Therapist participates in in-service programs</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r>
              <a:tr h="689950">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G 190 Services furnished by PTA or OTA must be </a:t>
                      </a:r>
                      <a:endParaRPr lang="en-US" sz="2000">
                        <a:effectLst/>
                      </a:endParaRPr>
                    </a:p>
                    <a:p>
                      <a:pPr marL="0" marR="0">
                        <a:spcBef>
                          <a:spcPts val="0"/>
                        </a:spcBef>
                        <a:spcAft>
                          <a:spcPts val="0"/>
                        </a:spcAft>
                        <a:tabLst>
                          <a:tab pos="114300" algn="l"/>
                          <a:tab pos="3657600" algn="r"/>
                          <a:tab pos="3886200" algn="l"/>
                          <a:tab pos="5143500" algn="l"/>
                          <a:tab pos="7200900" algn="r"/>
                        </a:tabLst>
                      </a:pPr>
                      <a:r>
                        <a:rPr lang="en-US" sz="1100">
                          <a:effectLst/>
                        </a:rPr>
                        <a:t>           supervised by qualified therapist</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2</a:t>
                      </a:r>
                      <a:endParaRPr lang="en-US" sz="2000">
                        <a:effectLst/>
                        <a:latin typeface="Times New Roman" panose="02020603050405020304" pitchFamily="18" charset="0"/>
                        <a:ea typeface="Times New Roman" panose="02020603050405020304" pitchFamily="18" charset="0"/>
                      </a:endParaRPr>
                    </a:p>
                  </a:txBody>
                  <a:tcPr marL="68580" marR="68580" marT="0" marB="0"/>
                </a:tc>
              </a:tr>
              <a:tr h="689950">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G 191  PTA or OTA prepares clinical notes, progress rep.</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r>
              <a:tr h="1034925">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G 192 PTA or OTA participates in educating patient and</a:t>
                      </a:r>
                      <a:endParaRPr lang="en-US" sz="2000">
                        <a:effectLst/>
                      </a:endParaRPr>
                    </a:p>
                    <a:p>
                      <a:pPr marL="0" marR="0">
                        <a:spcBef>
                          <a:spcPts val="0"/>
                        </a:spcBef>
                        <a:spcAft>
                          <a:spcPts val="0"/>
                        </a:spcAft>
                        <a:tabLst>
                          <a:tab pos="114300" algn="l"/>
                          <a:tab pos="3657600" algn="r"/>
                          <a:tab pos="3886200" algn="l"/>
                          <a:tab pos="5143500" algn="l"/>
                          <a:tab pos="7200900" algn="r"/>
                        </a:tabLst>
                      </a:pPr>
                      <a:r>
                        <a:rPr lang="en-US" sz="1100">
                          <a:effectLst/>
                        </a:rPr>
                        <a:t>          family and in in-service programs</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r>
              <a:tr h="689950">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G 193 ST furnished or supervised by qualified speech-</a:t>
                      </a:r>
                      <a:endParaRPr lang="en-US" sz="2000">
                        <a:effectLst/>
                      </a:endParaRPr>
                    </a:p>
                    <a:p>
                      <a:pPr marL="0" marR="0">
                        <a:spcBef>
                          <a:spcPts val="0"/>
                        </a:spcBef>
                        <a:spcAft>
                          <a:spcPts val="0"/>
                        </a:spcAft>
                        <a:tabLst>
                          <a:tab pos="114300" algn="l"/>
                          <a:tab pos="3657600" algn="r"/>
                          <a:tab pos="3886200" algn="l"/>
                          <a:tab pos="5143500" algn="l"/>
                          <a:tab pos="7200900" algn="r"/>
                        </a:tabLst>
                      </a:pPr>
                      <a:r>
                        <a:rPr lang="en-US" sz="1100">
                          <a:effectLst/>
                        </a:rPr>
                        <a:t>          language pathologist or audiologist</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100" dirty="0">
                          <a:effectLst/>
                        </a:rPr>
                        <a:t>2</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9527361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1461407"/>
            <a:ext cx="8534400" cy="4482193"/>
          </a:xfrm>
        </p:spPr>
        <p:txBody>
          <a:bodyPr>
            <a:noAutofit/>
          </a:bodyPr>
          <a:lstStyle/>
          <a:p>
            <a:r>
              <a:rPr lang="en-US" sz="2400" dirty="0"/>
              <a:t>484.34 Medical Social Services (G194)</a:t>
            </a:r>
          </a:p>
          <a:p>
            <a:pPr lvl="1"/>
            <a:r>
              <a:rPr lang="en-US" sz="2000" dirty="0" smtClean="0"/>
              <a:t>Provided </a:t>
            </a:r>
            <a:r>
              <a:rPr lang="en-US" sz="2000" dirty="0"/>
              <a:t>by qualified staff &amp; according to POC  (G195)</a:t>
            </a:r>
          </a:p>
          <a:p>
            <a:pPr lvl="1"/>
            <a:r>
              <a:rPr lang="en-US" sz="2000" dirty="0" smtClean="0"/>
              <a:t>Participates </a:t>
            </a:r>
            <a:r>
              <a:rPr lang="en-US" sz="2000" dirty="0"/>
              <a:t>in POC development (G196)</a:t>
            </a:r>
          </a:p>
          <a:p>
            <a:pPr lvl="1"/>
            <a:r>
              <a:rPr lang="en-US" sz="2000" dirty="0" smtClean="0"/>
              <a:t>Prepares </a:t>
            </a:r>
            <a:r>
              <a:rPr lang="en-US" sz="2000" dirty="0"/>
              <a:t>clinical and progress notes (G197)</a:t>
            </a:r>
          </a:p>
          <a:p>
            <a:pPr lvl="1"/>
            <a:r>
              <a:rPr lang="en-US" sz="2000" dirty="0" smtClean="0"/>
              <a:t>Works </a:t>
            </a:r>
            <a:r>
              <a:rPr lang="en-US" sz="2000" dirty="0"/>
              <a:t>with family (G198)</a:t>
            </a:r>
          </a:p>
          <a:p>
            <a:pPr lvl="1"/>
            <a:r>
              <a:rPr lang="en-US" sz="2000" dirty="0" smtClean="0"/>
              <a:t>Uses </a:t>
            </a:r>
            <a:r>
              <a:rPr lang="en-US" sz="2000" dirty="0"/>
              <a:t>community resources  (G199)</a:t>
            </a:r>
          </a:p>
          <a:p>
            <a:pPr lvl="1"/>
            <a:r>
              <a:rPr lang="en-US" sz="2000" dirty="0" smtClean="0"/>
              <a:t>Participates </a:t>
            </a:r>
            <a:r>
              <a:rPr lang="en-US" sz="2000" dirty="0"/>
              <a:t>in discharge planning &amp; in-services  (G200)</a:t>
            </a:r>
          </a:p>
          <a:p>
            <a:pPr lvl="1"/>
            <a:r>
              <a:rPr lang="en-US" sz="2000" dirty="0" smtClean="0"/>
              <a:t>Consults </a:t>
            </a:r>
            <a:r>
              <a:rPr lang="en-US" sz="2000" dirty="0"/>
              <a:t>with other agency staff  (G201</a:t>
            </a:r>
            <a:r>
              <a:rPr lang="en-US" sz="2000" dirty="0" smtClean="0"/>
              <a:t>)</a:t>
            </a:r>
            <a:endParaRPr lang="en-US" sz="2000" dirty="0"/>
          </a:p>
        </p:txBody>
      </p:sp>
      <p:sp>
        <p:nvSpPr>
          <p:cNvPr id="4" name="Title 1"/>
          <p:cNvSpPr>
            <a:spLocks noGrp="1"/>
          </p:cNvSpPr>
          <p:nvPr>
            <p:ph type="title"/>
          </p:nvPr>
        </p:nvSpPr>
        <p:spPr>
          <a:xfrm>
            <a:off x="684212" y="388861"/>
            <a:ext cx="10307638" cy="933753"/>
          </a:xfrm>
        </p:spPr>
        <p:txBody>
          <a:bodyPr>
            <a:normAutofit fontScale="90000"/>
          </a:bodyPr>
          <a:lstStyle/>
          <a:p>
            <a:r>
              <a:rPr lang="en-US" dirty="0" smtClean="0"/>
              <a:t>Home Health Patient Record – Level 1 G tags</a:t>
            </a:r>
            <a:endParaRPr lang="en-US" dirty="0"/>
          </a:p>
        </p:txBody>
      </p:sp>
    </p:spTree>
    <p:extLst>
      <p:ext uri="{BB962C8B-B14F-4D97-AF65-F5344CB8AC3E}">
        <p14:creationId xmlns:p14="http://schemas.microsoft.com/office/powerpoint/2010/main" val="6431720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08913" y="501134"/>
            <a:ext cx="5259773" cy="369332"/>
          </a:xfrm>
          <a:prstGeom prst="rect">
            <a:avLst/>
          </a:prstGeom>
        </p:spPr>
        <p:txBody>
          <a:bodyPr wrap="none">
            <a:spAutoFit/>
          </a:bodyPr>
          <a:lstStyle/>
          <a:p>
            <a:r>
              <a:rPr lang="en-US" b="1" dirty="0">
                <a:latin typeface="Comic Sans MS" panose="030F0702030302020204" pitchFamily="66" charset="0"/>
                <a:ea typeface="Times New Roman" panose="02020603050405020304" pitchFamily="18" charset="0"/>
              </a:rPr>
              <a:t>484.34 (G 194) CoP: Medical Social Services</a:t>
            </a:r>
            <a:endParaRPr lang="en-US" sz="3600" dirty="0">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961442174"/>
              </p:ext>
            </p:extLst>
          </p:nvPr>
        </p:nvGraphicFramePr>
        <p:xfrm>
          <a:off x="3008912" y="1081564"/>
          <a:ext cx="5259773" cy="4014310"/>
        </p:xfrm>
        <a:graphic>
          <a:graphicData uri="http://schemas.openxmlformats.org/drawingml/2006/table">
            <a:tbl>
              <a:tblPr firstRow="1" firstCol="1" lastRow="1" lastCol="1" bandRow="1" bandCol="1">
                <a:tableStyleId>{5C22544A-7EE6-4342-B048-85BDC9FD1C3A}</a:tableStyleId>
              </a:tblPr>
              <a:tblGrid>
                <a:gridCol w="4900300"/>
                <a:gridCol w="359473"/>
              </a:tblGrid>
              <a:tr h="802862">
                <a:tc>
                  <a:txBody>
                    <a:bodyPr/>
                    <a:lstStyle/>
                    <a:p>
                      <a:pPr marL="0" marR="0">
                        <a:spcBef>
                          <a:spcPts val="0"/>
                        </a:spcBef>
                        <a:spcAft>
                          <a:spcPts val="0"/>
                        </a:spcAft>
                        <a:tabLst>
                          <a:tab pos="114300" algn="l"/>
                          <a:tab pos="3657600" algn="r"/>
                          <a:tab pos="3886200" algn="l"/>
                          <a:tab pos="5143500" algn="l"/>
                          <a:tab pos="7200900" algn="r"/>
                        </a:tabLst>
                      </a:pPr>
                      <a:r>
                        <a:rPr lang="en-US" sz="1200">
                          <a:effectLst/>
                        </a:rPr>
                        <a:t>G 195  If offered, SW assists MD &amp; team w/social &amp;</a:t>
                      </a:r>
                      <a:endParaRPr lang="en-US" sz="2400">
                        <a:effectLst/>
                      </a:endParaRPr>
                    </a:p>
                    <a:p>
                      <a:pPr marL="0" marR="0">
                        <a:spcBef>
                          <a:spcPts val="0"/>
                        </a:spcBef>
                        <a:spcAft>
                          <a:spcPts val="0"/>
                        </a:spcAft>
                        <a:tabLst>
                          <a:tab pos="114300" algn="l"/>
                          <a:tab pos="3657600" algn="r"/>
                          <a:tab pos="3886200" algn="l"/>
                          <a:tab pos="5143500" algn="l"/>
                          <a:tab pos="7200900" algn="r"/>
                        </a:tabLst>
                      </a:pPr>
                      <a:r>
                        <a:rPr lang="en-US" sz="1200">
                          <a:effectLst/>
                        </a:rPr>
                        <a:t>           emotional factors related to health problems</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200">
                          <a:effectLst/>
                        </a:rPr>
                        <a:t> </a:t>
                      </a:r>
                      <a:endParaRPr lang="en-US" sz="2400">
                        <a:effectLst/>
                        <a:latin typeface="Times New Roman" panose="02020603050405020304" pitchFamily="18" charset="0"/>
                        <a:ea typeface="Times New Roman" panose="02020603050405020304" pitchFamily="18" charset="0"/>
                      </a:endParaRPr>
                    </a:p>
                  </a:txBody>
                  <a:tcPr marL="68580" marR="68580" marT="0" marB="0"/>
                </a:tc>
              </a:tr>
              <a:tr h="401431">
                <a:tc>
                  <a:txBody>
                    <a:bodyPr/>
                    <a:lstStyle/>
                    <a:p>
                      <a:pPr marL="0" marR="0">
                        <a:spcBef>
                          <a:spcPts val="0"/>
                        </a:spcBef>
                        <a:spcAft>
                          <a:spcPts val="0"/>
                        </a:spcAft>
                        <a:tabLst>
                          <a:tab pos="114300" algn="l"/>
                          <a:tab pos="3657600" algn="r"/>
                          <a:tab pos="3886200" algn="l"/>
                          <a:tab pos="5143500" algn="l"/>
                          <a:tab pos="7200900" algn="r"/>
                        </a:tabLst>
                      </a:pPr>
                      <a:r>
                        <a:rPr lang="en-US" sz="1200">
                          <a:effectLst/>
                        </a:rPr>
                        <a:t>G 196 Social Worker helps develop plan of care</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200">
                          <a:effectLst/>
                        </a:rPr>
                        <a:t> </a:t>
                      </a:r>
                      <a:endParaRPr lang="en-US" sz="2400">
                        <a:effectLst/>
                        <a:latin typeface="Times New Roman" panose="02020603050405020304" pitchFamily="18" charset="0"/>
                        <a:ea typeface="Times New Roman" panose="02020603050405020304" pitchFamily="18" charset="0"/>
                      </a:endParaRPr>
                    </a:p>
                  </a:txBody>
                  <a:tcPr marL="68580" marR="68580" marT="0" marB="0"/>
                </a:tc>
              </a:tr>
              <a:tr h="401431">
                <a:tc>
                  <a:txBody>
                    <a:bodyPr/>
                    <a:lstStyle/>
                    <a:p>
                      <a:pPr marL="0" marR="0">
                        <a:spcBef>
                          <a:spcPts val="0"/>
                        </a:spcBef>
                        <a:spcAft>
                          <a:spcPts val="0"/>
                        </a:spcAft>
                        <a:tabLst>
                          <a:tab pos="114300" algn="l"/>
                          <a:tab pos="3657600" algn="r"/>
                          <a:tab pos="3886200" algn="l"/>
                          <a:tab pos="5143500" algn="l"/>
                          <a:tab pos="7200900" algn="r"/>
                        </a:tabLst>
                      </a:pPr>
                      <a:r>
                        <a:rPr lang="en-US" sz="1200">
                          <a:effectLst/>
                        </a:rPr>
                        <a:t>G 197 SW prepares clinical and progress notes</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200">
                          <a:effectLst/>
                        </a:rPr>
                        <a:t> </a:t>
                      </a:r>
                      <a:endParaRPr lang="en-US" sz="2400">
                        <a:effectLst/>
                        <a:latin typeface="Times New Roman" panose="02020603050405020304" pitchFamily="18" charset="0"/>
                        <a:ea typeface="Times New Roman" panose="02020603050405020304" pitchFamily="18" charset="0"/>
                      </a:endParaRPr>
                    </a:p>
                  </a:txBody>
                  <a:tcPr marL="68580" marR="68580" marT="0" marB="0"/>
                </a:tc>
              </a:tr>
              <a:tr h="401431">
                <a:tc>
                  <a:txBody>
                    <a:bodyPr/>
                    <a:lstStyle/>
                    <a:p>
                      <a:pPr marL="0" marR="0">
                        <a:spcBef>
                          <a:spcPts val="0"/>
                        </a:spcBef>
                        <a:spcAft>
                          <a:spcPts val="0"/>
                        </a:spcAft>
                        <a:tabLst>
                          <a:tab pos="114300" algn="l"/>
                          <a:tab pos="3657600" algn="r"/>
                          <a:tab pos="3886200" algn="l"/>
                          <a:tab pos="5143500" algn="l"/>
                          <a:tab pos="7200900" algn="r"/>
                        </a:tabLst>
                      </a:pPr>
                      <a:r>
                        <a:rPr lang="en-US" sz="1200">
                          <a:effectLst/>
                        </a:rPr>
                        <a:t>G 198 SW works with the family</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200">
                          <a:effectLst/>
                        </a:rPr>
                        <a:t> </a:t>
                      </a:r>
                      <a:endParaRPr lang="en-US" sz="2400">
                        <a:effectLst/>
                        <a:latin typeface="Times New Roman" panose="02020603050405020304" pitchFamily="18" charset="0"/>
                        <a:ea typeface="Times New Roman" panose="02020603050405020304" pitchFamily="18" charset="0"/>
                      </a:endParaRPr>
                    </a:p>
                  </a:txBody>
                  <a:tcPr marL="68580" marR="68580" marT="0" marB="0"/>
                </a:tc>
              </a:tr>
              <a:tr h="401431">
                <a:tc>
                  <a:txBody>
                    <a:bodyPr/>
                    <a:lstStyle/>
                    <a:p>
                      <a:pPr marL="0" marR="0">
                        <a:spcBef>
                          <a:spcPts val="0"/>
                        </a:spcBef>
                        <a:spcAft>
                          <a:spcPts val="0"/>
                        </a:spcAft>
                        <a:tabLst>
                          <a:tab pos="114300" algn="l"/>
                          <a:tab pos="3657600" algn="r"/>
                          <a:tab pos="3886200" algn="l"/>
                          <a:tab pos="5143500" algn="l"/>
                          <a:tab pos="7200900" algn="r"/>
                        </a:tabLst>
                      </a:pPr>
                      <a:r>
                        <a:rPr lang="en-US" sz="1200">
                          <a:effectLst/>
                        </a:rPr>
                        <a:t>G 199 SW uses appropriate community resources</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200">
                          <a:effectLst/>
                        </a:rPr>
                        <a:t> </a:t>
                      </a:r>
                      <a:endParaRPr lang="en-US" sz="2400">
                        <a:effectLst/>
                        <a:latin typeface="Times New Roman" panose="02020603050405020304" pitchFamily="18" charset="0"/>
                        <a:ea typeface="Times New Roman" panose="02020603050405020304" pitchFamily="18" charset="0"/>
                      </a:endParaRPr>
                    </a:p>
                  </a:txBody>
                  <a:tcPr marL="68580" marR="68580" marT="0" marB="0"/>
                </a:tc>
              </a:tr>
              <a:tr h="802862">
                <a:tc>
                  <a:txBody>
                    <a:bodyPr/>
                    <a:lstStyle/>
                    <a:p>
                      <a:pPr marL="0" marR="0">
                        <a:spcBef>
                          <a:spcPts val="0"/>
                        </a:spcBef>
                        <a:spcAft>
                          <a:spcPts val="0"/>
                        </a:spcAft>
                        <a:tabLst>
                          <a:tab pos="114300" algn="l"/>
                          <a:tab pos="3657600" algn="r"/>
                          <a:tab pos="3886200" algn="l"/>
                          <a:tab pos="5143500" algn="l"/>
                          <a:tab pos="7200900" algn="r"/>
                        </a:tabLst>
                      </a:pPr>
                      <a:r>
                        <a:rPr lang="en-US" sz="1200">
                          <a:effectLst/>
                        </a:rPr>
                        <a:t>G 200 SW participates in discharge planning, in-services</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200">
                          <a:effectLst/>
                        </a:rPr>
                        <a:t> </a:t>
                      </a:r>
                      <a:endParaRPr lang="en-US" sz="2400">
                        <a:effectLst/>
                        <a:latin typeface="Times New Roman" panose="02020603050405020304" pitchFamily="18" charset="0"/>
                        <a:ea typeface="Times New Roman" panose="02020603050405020304" pitchFamily="18" charset="0"/>
                      </a:endParaRPr>
                    </a:p>
                  </a:txBody>
                  <a:tcPr marL="68580" marR="68580" marT="0" marB="0"/>
                </a:tc>
              </a:tr>
              <a:tr h="802862">
                <a:tc>
                  <a:txBody>
                    <a:bodyPr/>
                    <a:lstStyle/>
                    <a:p>
                      <a:pPr marL="0" marR="0">
                        <a:spcBef>
                          <a:spcPts val="0"/>
                        </a:spcBef>
                        <a:spcAft>
                          <a:spcPts val="0"/>
                        </a:spcAft>
                        <a:tabLst>
                          <a:tab pos="114300" algn="l"/>
                          <a:tab pos="3657600" algn="r"/>
                          <a:tab pos="3886200" algn="l"/>
                          <a:tab pos="5143500" algn="l"/>
                          <a:tab pos="7200900" algn="r"/>
                        </a:tabLst>
                      </a:pPr>
                      <a:r>
                        <a:rPr lang="en-US" sz="1200">
                          <a:effectLst/>
                        </a:rPr>
                        <a:t>G 201 SW acts as consultant to other agency personnel</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200" dirty="0">
                          <a:effectLst/>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2528137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484.36 Home Health Aide Services (G202)</a:t>
            </a:r>
          </a:p>
          <a:p>
            <a:pPr lvl="1"/>
            <a:r>
              <a:rPr lang="en-US" dirty="0" smtClean="0"/>
              <a:t>*</a:t>
            </a:r>
            <a:r>
              <a:rPr lang="en-US" dirty="0"/>
              <a:t>MUST review aide personnel records (G203 interpretive guidance) </a:t>
            </a:r>
          </a:p>
          <a:p>
            <a:pPr lvl="1"/>
            <a:r>
              <a:rPr lang="en-US" dirty="0" smtClean="0"/>
              <a:t>*</a:t>
            </a:r>
            <a:r>
              <a:rPr lang="en-US" dirty="0"/>
              <a:t>Written home health aide instructions by RN or therapist (G224)</a:t>
            </a:r>
          </a:p>
          <a:p>
            <a:pPr lvl="1"/>
            <a:r>
              <a:rPr lang="en-US" dirty="0" smtClean="0"/>
              <a:t>*</a:t>
            </a:r>
            <a:r>
              <a:rPr lang="en-US" dirty="0"/>
              <a:t>Aide supervision timely and appropriate (G229)</a:t>
            </a:r>
          </a:p>
          <a:p>
            <a:r>
              <a:rPr lang="en-US" dirty="0"/>
              <a:t>Level 2 Standards:</a:t>
            </a:r>
          </a:p>
          <a:p>
            <a:pPr lvl="1"/>
            <a:r>
              <a:rPr lang="en-US" dirty="0" smtClean="0"/>
              <a:t>Aide </a:t>
            </a:r>
            <a:r>
              <a:rPr lang="en-US" dirty="0"/>
              <a:t>competency requirements met (G212)</a:t>
            </a:r>
          </a:p>
          <a:p>
            <a:pPr lvl="1"/>
            <a:r>
              <a:rPr lang="en-US" dirty="0" smtClean="0"/>
              <a:t>12 </a:t>
            </a:r>
            <a:r>
              <a:rPr lang="en-US" dirty="0"/>
              <a:t>hours in-service during each 12-month period (G215)</a:t>
            </a:r>
          </a:p>
          <a:p>
            <a:pPr lvl="1"/>
            <a:r>
              <a:rPr lang="en-US" dirty="0" smtClean="0"/>
              <a:t>Aides </a:t>
            </a:r>
            <a:r>
              <a:rPr lang="en-US" dirty="0"/>
              <a:t>follow POC (G225)</a:t>
            </a:r>
          </a:p>
          <a:p>
            <a:pPr lvl="1"/>
            <a:r>
              <a:rPr lang="en-US" dirty="0" smtClean="0"/>
              <a:t>Aide </a:t>
            </a:r>
            <a:r>
              <a:rPr lang="en-US" dirty="0"/>
              <a:t>performs hands-on care (G226)</a:t>
            </a:r>
          </a:p>
          <a:p>
            <a:pPr lvl="1"/>
            <a:r>
              <a:rPr lang="en-US" dirty="0" smtClean="0"/>
              <a:t>60 </a:t>
            </a:r>
            <a:r>
              <a:rPr lang="en-US" dirty="0"/>
              <a:t>day supervisory visits for non-skilled patients (G230)</a:t>
            </a:r>
          </a:p>
          <a:p>
            <a:pPr lvl="1"/>
            <a:r>
              <a:rPr lang="en-US" dirty="0" smtClean="0"/>
              <a:t>Agency </a:t>
            </a:r>
            <a:r>
              <a:rPr lang="en-US" dirty="0"/>
              <a:t>responsible for contract aide care (G232)</a:t>
            </a:r>
          </a:p>
          <a:p>
            <a:r>
              <a:rPr lang="en-US" dirty="0"/>
              <a:t>Other: G203, G204, G205, G206, G207, G208, G209, G210, G211, G213, G214, 6216,  G217, G218, G219, G220, G221, G222, G223, G227, G228, G231, G233, G301, </a:t>
            </a:r>
            <a:r>
              <a:rPr lang="en-US" dirty="0" smtClean="0"/>
              <a:t>G302</a:t>
            </a:r>
            <a:endParaRPr lang="en-US" dirty="0"/>
          </a:p>
        </p:txBody>
      </p:sp>
      <p:sp>
        <p:nvSpPr>
          <p:cNvPr id="4" name="Title 1"/>
          <p:cNvSpPr>
            <a:spLocks noGrp="1"/>
          </p:cNvSpPr>
          <p:nvPr>
            <p:ph type="title"/>
          </p:nvPr>
        </p:nvSpPr>
        <p:spPr>
          <a:xfrm>
            <a:off x="684212" y="388861"/>
            <a:ext cx="10269538" cy="933753"/>
          </a:xfrm>
        </p:spPr>
        <p:txBody>
          <a:bodyPr>
            <a:normAutofit fontScale="90000"/>
          </a:bodyPr>
          <a:lstStyle/>
          <a:p>
            <a:r>
              <a:rPr lang="en-US" dirty="0" smtClean="0"/>
              <a:t>Home Health Patient Record – Level 1 G tags</a:t>
            </a:r>
            <a:endParaRPr lang="en-US" dirty="0"/>
          </a:p>
        </p:txBody>
      </p:sp>
    </p:spTree>
    <p:extLst>
      <p:ext uri="{BB962C8B-B14F-4D97-AF65-F5344CB8AC3E}">
        <p14:creationId xmlns:p14="http://schemas.microsoft.com/office/powerpoint/2010/main" val="37969745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043" y="396359"/>
            <a:ext cx="5708614" cy="369332"/>
          </a:xfrm>
          <a:prstGeom prst="rect">
            <a:avLst/>
          </a:prstGeom>
        </p:spPr>
        <p:txBody>
          <a:bodyPr wrap="none">
            <a:spAutoFit/>
          </a:bodyPr>
          <a:lstStyle/>
          <a:p>
            <a:r>
              <a:rPr lang="en-US" b="1" dirty="0">
                <a:latin typeface="Comic Sans MS" panose="030F0702030302020204" pitchFamily="66" charset="0"/>
                <a:ea typeface="Times New Roman" panose="02020603050405020304" pitchFamily="18" charset="0"/>
              </a:rPr>
              <a:t>484.36 (G 202) CoP: Home Health Aide Services</a:t>
            </a:r>
            <a:endParaRPr lang="en-US" sz="3600" dirty="0">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363555709"/>
              </p:ext>
            </p:extLst>
          </p:nvPr>
        </p:nvGraphicFramePr>
        <p:xfrm>
          <a:off x="327043" y="835819"/>
          <a:ext cx="5708614" cy="2164558"/>
        </p:xfrm>
        <a:graphic>
          <a:graphicData uri="http://schemas.openxmlformats.org/drawingml/2006/table">
            <a:tbl>
              <a:tblPr firstRow="1" firstCol="1" lastRow="1" lastCol="1" bandRow="1" bandCol="1">
                <a:tableStyleId>{5C22544A-7EE6-4342-B048-85BDC9FD1C3A}</a:tableStyleId>
              </a:tblPr>
              <a:tblGrid>
                <a:gridCol w="5318466"/>
                <a:gridCol w="390148"/>
              </a:tblGrid>
              <a:tr h="216456">
                <a:tc>
                  <a:txBody>
                    <a:bodyPr/>
                    <a:lstStyle/>
                    <a:p>
                      <a:pPr marL="0" marR="0">
                        <a:spcBef>
                          <a:spcPts val="0"/>
                        </a:spcBef>
                        <a:spcAft>
                          <a:spcPts val="0"/>
                        </a:spcAft>
                        <a:tabLst>
                          <a:tab pos="114300" algn="l"/>
                          <a:tab pos="3657600" algn="r"/>
                          <a:tab pos="3886200" algn="l"/>
                          <a:tab pos="5143500" algn="l"/>
                          <a:tab pos="7200900" algn="r"/>
                        </a:tabLst>
                      </a:pPr>
                      <a:r>
                        <a:rPr lang="en-US" sz="1100" dirty="0">
                          <a:effectLst/>
                        </a:rPr>
                        <a:t>G 203 Must meet 484.4 personnel qualifications</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r>
              <a:tr h="216456">
                <a:tc>
                  <a:txBody>
                    <a:bodyPr/>
                    <a:lstStyle/>
                    <a:p>
                      <a:pPr marL="0" marR="0">
                        <a:spcBef>
                          <a:spcPts val="0"/>
                        </a:spcBef>
                        <a:spcAft>
                          <a:spcPts val="0"/>
                        </a:spcAft>
                        <a:tabLst>
                          <a:tab pos="114300" algn="l"/>
                          <a:tab pos="3657600" algn="r"/>
                          <a:tab pos="3886200" algn="l"/>
                          <a:tab pos="5143500" algn="l"/>
                          <a:tab pos="7200900" algn="r"/>
                        </a:tabLst>
                      </a:pPr>
                      <a:r>
                        <a:rPr lang="en-US" sz="1100" dirty="0">
                          <a:effectLst/>
                        </a:rPr>
                        <a:t>G 204 Content and duration of training 75/16</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r>
              <a:tr h="432911">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G 205 At least 16 hours of classroom training before</a:t>
                      </a:r>
                      <a:endParaRPr lang="en-US" sz="2000">
                        <a:effectLst/>
                      </a:endParaRPr>
                    </a:p>
                    <a:p>
                      <a:pPr marL="0" marR="0">
                        <a:spcBef>
                          <a:spcPts val="0"/>
                        </a:spcBef>
                        <a:spcAft>
                          <a:spcPts val="0"/>
                        </a:spcAft>
                        <a:tabLst>
                          <a:tab pos="114300" algn="l"/>
                          <a:tab pos="3657600" algn="r"/>
                          <a:tab pos="3886200" algn="l"/>
                          <a:tab pos="5143500" algn="l"/>
                          <a:tab pos="7200900" algn="r"/>
                        </a:tabLst>
                      </a:pPr>
                      <a:r>
                        <a:rPr lang="en-US" sz="1100">
                          <a:effectLst/>
                        </a:rPr>
                        <a:t>            supervised practical training</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r>
              <a:tr h="216456">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G 206 Training required subject areas</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r>
              <a:tr h="216456">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G 207 Restrictions for not conducting own training</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r>
              <a:tr h="216456">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G 208 Training instructor qualifications</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r>
              <a:tr h="216456">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G 209 Training under supervision of registered nurse</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r>
              <a:tr h="432911">
                <a:tc>
                  <a:txBody>
                    <a:bodyPr/>
                    <a:lstStyle/>
                    <a:p>
                      <a:pPr marL="0" marR="0">
                        <a:spcBef>
                          <a:spcPts val="0"/>
                        </a:spcBef>
                        <a:spcAft>
                          <a:spcPts val="0"/>
                        </a:spcAft>
                        <a:tabLst>
                          <a:tab pos="114300" algn="l"/>
                          <a:tab pos="3657600" algn="r"/>
                          <a:tab pos="3886200" algn="l"/>
                          <a:tab pos="5143500" algn="l"/>
                          <a:tab pos="7200900" algn="r"/>
                        </a:tabLst>
                      </a:pPr>
                      <a:r>
                        <a:rPr lang="en-US" sz="1100" dirty="0">
                          <a:effectLst/>
                        </a:rPr>
                        <a:t>G 210 Sufficient documentation that training </a:t>
                      </a:r>
                      <a:endParaRPr lang="en-US" sz="2000" dirty="0">
                        <a:effectLst/>
                      </a:endParaRPr>
                    </a:p>
                    <a:p>
                      <a:pPr marL="0" marR="0">
                        <a:spcBef>
                          <a:spcPts val="0"/>
                        </a:spcBef>
                        <a:spcAft>
                          <a:spcPts val="0"/>
                        </a:spcAft>
                        <a:tabLst>
                          <a:tab pos="114300" algn="l"/>
                          <a:tab pos="3657600" algn="r"/>
                          <a:tab pos="3886200" algn="l"/>
                          <a:tab pos="5143500" algn="l"/>
                          <a:tab pos="7200900" algn="r"/>
                        </a:tabLst>
                      </a:pPr>
                      <a:r>
                        <a:rPr lang="en-US" sz="1100" dirty="0">
                          <a:effectLst/>
                        </a:rPr>
                        <a:t>          requirements met</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1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6" name="Rectangle 5"/>
          <p:cNvSpPr/>
          <p:nvPr/>
        </p:nvSpPr>
        <p:spPr>
          <a:xfrm>
            <a:off x="327043" y="3070505"/>
            <a:ext cx="5708614" cy="523220"/>
          </a:xfrm>
          <a:prstGeom prst="rect">
            <a:avLst/>
          </a:prstGeom>
        </p:spPr>
        <p:txBody>
          <a:bodyPr wrap="square">
            <a:spAutoFit/>
          </a:bodyPr>
          <a:lstStyle/>
          <a:p>
            <a:r>
              <a:rPr lang="en-US" sz="1400" b="1" dirty="0">
                <a:latin typeface="Comic Sans MS" panose="030F0702030302020204" pitchFamily="66" charset="0"/>
                <a:ea typeface="Times New Roman" panose="02020603050405020304" pitchFamily="18" charset="0"/>
              </a:rPr>
              <a:t>Standard: Competency Evaluation, Performance Review, </a:t>
            </a:r>
            <a:endParaRPr lang="en-US" sz="2800" dirty="0">
              <a:latin typeface="Times New Roman" panose="02020603050405020304" pitchFamily="18" charset="0"/>
              <a:ea typeface="Times New Roman" panose="02020603050405020304" pitchFamily="18" charset="0"/>
            </a:endParaRPr>
          </a:p>
          <a:p>
            <a:r>
              <a:rPr lang="en-US" sz="1400" b="1" dirty="0">
                <a:latin typeface="Comic Sans MS" panose="030F0702030302020204" pitchFamily="66" charset="0"/>
                <a:ea typeface="Times New Roman" panose="02020603050405020304" pitchFamily="18" charset="0"/>
              </a:rPr>
              <a:t>    Training and In-Services</a:t>
            </a:r>
            <a:endParaRPr lang="en-US" sz="2800" dirty="0">
              <a:effectLst/>
              <a:latin typeface="Times New Roman" panose="02020603050405020304" pitchFamily="18" charset="0"/>
              <a:ea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300858170"/>
              </p:ext>
            </p:extLst>
          </p:nvPr>
        </p:nvGraphicFramePr>
        <p:xfrm>
          <a:off x="327043" y="3663853"/>
          <a:ext cx="5708614" cy="2975072"/>
        </p:xfrm>
        <a:graphic>
          <a:graphicData uri="http://schemas.openxmlformats.org/drawingml/2006/table">
            <a:tbl>
              <a:tblPr firstRow="1" firstCol="1" lastRow="1" lastCol="1" bandRow="1" bandCol="1">
                <a:tableStyleId>{5C22544A-7EE6-4342-B048-85BDC9FD1C3A}</a:tableStyleId>
              </a:tblPr>
              <a:tblGrid>
                <a:gridCol w="4901243"/>
                <a:gridCol w="807371"/>
              </a:tblGrid>
              <a:tr h="350009">
                <a:tc>
                  <a:txBody>
                    <a:bodyPr/>
                    <a:lstStyle/>
                    <a:p>
                      <a:pPr marL="0" marR="0">
                        <a:spcBef>
                          <a:spcPts val="0"/>
                        </a:spcBef>
                        <a:spcAft>
                          <a:spcPts val="0"/>
                        </a:spcAft>
                        <a:tabLst>
                          <a:tab pos="114300" algn="l"/>
                          <a:tab pos="3657600" algn="r"/>
                          <a:tab pos="3886200" algn="l"/>
                          <a:tab pos="5143500" algn="l"/>
                          <a:tab pos="7200900" algn="r"/>
                        </a:tabLst>
                      </a:pPr>
                      <a:r>
                        <a:rPr lang="en-US" sz="1050" dirty="0">
                          <a:effectLst/>
                        </a:rPr>
                        <a:t>G 211 Competency eval BEFORE furnishing aide services</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tr>
              <a:tr h="175004">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G 212 HHA responsible aides complete competency</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2</a:t>
                      </a:r>
                      <a:endParaRPr lang="en-US" sz="1800">
                        <a:effectLst/>
                        <a:latin typeface="Times New Roman" panose="02020603050405020304" pitchFamily="18" charset="0"/>
                        <a:ea typeface="Times New Roman" panose="02020603050405020304" pitchFamily="18" charset="0"/>
                      </a:endParaRPr>
                    </a:p>
                  </a:txBody>
                  <a:tcPr marL="68580" marR="68580" marT="0" marB="0"/>
                </a:tc>
              </a:tr>
              <a:tr h="525013">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G 213 Content and frequency of evaluations and amount</a:t>
                      </a:r>
                      <a:endParaRPr lang="en-US" sz="1800">
                        <a:effectLst/>
                      </a:endParaRPr>
                    </a:p>
                    <a:p>
                      <a:pPr marL="0" marR="0">
                        <a:spcBef>
                          <a:spcPts val="0"/>
                        </a:spcBef>
                        <a:spcAft>
                          <a:spcPts val="0"/>
                        </a:spcAft>
                        <a:tabLst>
                          <a:tab pos="114300" algn="l"/>
                          <a:tab pos="3657600" algn="r"/>
                          <a:tab pos="3886200" algn="l"/>
                          <a:tab pos="5143500" algn="l"/>
                          <a:tab pos="7200900" algn="r"/>
                        </a:tabLst>
                      </a:pPr>
                      <a:r>
                        <a:rPr lang="en-US" sz="1050">
                          <a:effectLst/>
                        </a:rPr>
                        <a:t>           of in-service training</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tr>
              <a:tr h="175004">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G 214 Performance Review every 12 months</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tr>
              <a:tr h="175004">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G 215 12 hours of in-service in 12-month period</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2</a:t>
                      </a:r>
                      <a:endParaRPr lang="en-US" sz="1800">
                        <a:effectLst/>
                        <a:latin typeface="Times New Roman" panose="02020603050405020304" pitchFamily="18" charset="0"/>
                        <a:ea typeface="Times New Roman" panose="02020603050405020304" pitchFamily="18" charset="0"/>
                      </a:endParaRPr>
                    </a:p>
                  </a:txBody>
                  <a:tcPr marL="68580" marR="68580" marT="0" marB="0"/>
                </a:tc>
              </a:tr>
              <a:tr h="175004">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G 216 May be offered by any organization; exceptions</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tr>
              <a:tr h="350009">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G 217 Competency eval &amp; in-service by registered nurse</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tr>
              <a:tr h="175004">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G 218 Required subject areas</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tr>
              <a:tr h="175004">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G 219 Aide not competent in area rated unsatisfactory</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tr>
              <a:tr h="350009">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G 220 Aide not passed competency if unsatisfactory</a:t>
                      </a:r>
                      <a:endParaRPr lang="en-US" sz="1800">
                        <a:effectLst/>
                      </a:endParaRPr>
                    </a:p>
                    <a:p>
                      <a:pPr marL="0" marR="0">
                        <a:spcBef>
                          <a:spcPts val="0"/>
                        </a:spcBef>
                        <a:spcAft>
                          <a:spcPts val="0"/>
                        </a:spcAft>
                        <a:tabLst>
                          <a:tab pos="114300" algn="l"/>
                          <a:tab pos="3657600" algn="r"/>
                          <a:tab pos="3886200" algn="l"/>
                          <a:tab pos="5143500" algn="l"/>
                          <a:tab pos="7200900" algn="r"/>
                        </a:tabLst>
                      </a:pPr>
                      <a:r>
                        <a:rPr lang="en-US" sz="1050">
                          <a:effectLst/>
                        </a:rPr>
                        <a:t>            rating in more than 1 required area</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tr>
              <a:tr h="175004">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G221 Documentation that requirements met</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tr>
              <a:tr h="175004">
                <a:tc>
                  <a:txBody>
                    <a:bodyPr/>
                    <a:lstStyle/>
                    <a:p>
                      <a:pPr marL="0" marR="0">
                        <a:spcBef>
                          <a:spcPts val="0"/>
                        </a:spcBef>
                        <a:spcAft>
                          <a:spcPts val="0"/>
                        </a:spcAft>
                        <a:tabLst>
                          <a:tab pos="114300" algn="l"/>
                          <a:tab pos="3657600" algn="r"/>
                          <a:tab pos="3886200" algn="l"/>
                          <a:tab pos="5143500" algn="l"/>
                          <a:tab pos="7200900" algn="r"/>
                        </a:tabLst>
                      </a:pPr>
                      <a:r>
                        <a:rPr lang="en-US" sz="1050">
                          <a:effectLst/>
                        </a:rPr>
                        <a:t>G 222 Only competent aides may be used</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050" dirty="0">
                          <a:effectLst/>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8" name="Rectangle 7"/>
          <p:cNvSpPr/>
          <p:nvPr/>
        </p:nvSpPr>
        <p:spPr>
          <a:xfrm>
            <a:off x="6296025" y="396359"/>
            <a:ext cx="5629275" cy="338554"/>
          </a:xfrm>
          <a:prstGeom prst="rect">
            <a:avLst/>
          </a:prstGeom>
        </p:spPr>
        <p:txBody>
          <a:bodyPr wrap="square">
            <a:spAutoFit/>
          </a:bodyPr>
          <a:lstStyle/>
          <a:p>
            <a:r>
              <a:rPr lang="en-US" sz="1600" b="1" dirty="0">
                <a:latin typeface="Comic Sans MS" panose="030F0702030302020204" pitchFamily="66" charset="0"/>
                <a:ea typeface="Times New Roman" panose="02020603050405020304" pitchFamily="18" charset="0"/>
              </a:rPr>
              <a:t>Standard: Assignment &amp; Duties of Home Health Aide</a:t>
            </a:r>
            <a:endParaRPr lang="en-US" sz="3200" dirty="0">
              <a:effectLst/>
              <a:latin typeface="Times New Roman" panose="02020603050405020304" pitchFamily="18" charset="0"/>
              <a:ea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769421305"/>
              </p:ext>
            </p:extLst>
          </p:nvPr>
        </p:nvGraphicFramePr>
        <p:xfrm>
          <a:off x="6296024" y="765690"/>
          <a:ext cx="5495925" cy="2234685"/>
        </p:xfrm>
        <a:graphic>
          <a:graphicData uri="http://schemas.openxmlformats.org/drawingml/2006/table">
            <a:tbl>
              <a:tblPr firstRow="1" firstCol="1" lastRow="1" lastCol="1" bandRow="1" bandCol="1">
                <a:tableStyleId>{5C22544A-7EE6-4342-B048-85BDC9FD1C3A}</a:tableStyleId>
              </a:tblPr>
              <a:tblGrid>
                <a:gridCol w="4718635"/>
                <a:gridCol w="777290"/>
              </a:tblGrid>
              <a:tr h="279336">
                <a:tc>
                  <a:txBody>
                    <a:bodyPr/>
                    <a:lstStyle/>
                    <a:p>
                      <a:pPr marL="0" marR="0">
                        <a:spcBef>
                          <a:spcPts val="0"/>
                        </a:spcBef>
                        <a:spcAft>
                          <a:spcPts val="0"/>
                        </a:spcAft>
                        <a:tabLst>
                          <a:tab pos="114300" algn="l"/>
                          <a:tab pos="3657600" algn="r"/>
                          <a:tab pos="3886200" algn="l"/>
                          <a:tab pos="5143500" algn="l"/>
                          <a:tab pos="7200900" algn="r"/>
                        </a:tabLst>
                      </a:pPr>
                      <a:r>
                        <a:rPr lang="en-US" sz="1100" dirty="0">
                          <a:effectLst/>
                        </a:rPr>
                        <a:t>G 223 Aide assigned to specific patient by RN</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r>
              <a:tr h="279336">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G 224 RN must prepare written aide care plan</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1</a:t>
                      </a:r>
                      <a:endParaRPr lang="en-US" sz="2000">
                        <a:effectLst/>
                        <a:latin typeface="Times New Roman" panose="02020603050405020304" pitchFamily="18" charset="0"/>
                        <a:ea typeface="Times New Roman" panose="02020603050405020304" pitchFamily="18" charset="0"/>
                      </a:endParaRPr>
                    </a:p>
                  </a:txBody>
                  <a:tcPr marL="68580" marR="68580" marT="0" marB="0"/>
                </a:tc>
              </a:tr>
              <a:tr h="558671">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G 225 Aide duties ordered by MD and permitted by law</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2</a:t>
                      </a:r>
                      <a:endParaRPr lang="en-US" sz="2000">
                        <a:effectLst/>
                        <a:latin typeface="Times New Roman" panose="02020603050405020304" pitchFamily="18" charset="0"/>
                        <a:ea typeface="Times New Roman" panose="02020603050405020304" pitchFamily="18" charset="0"/>
                      </a:endParaRPr>
                    </a:p>
                  </a:txBody>
                  <a:tcPr marL="68580" marR="68580" marT="0" marB="0"/>
                </a:tc>
              </a:tr>
              <a:tr h="558671">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G 226 Aide duties must include hands-on personal care</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2</a:t>
                      </a:r>
                      <a:endParaRPr lang="en-US" sz="2000">
                        <a:effectLst/>
                        <a:latin typeface="Times New Roman" panose="02020603050405020304" pitchFamily="18" charset="0"/>
                        <a:ea typeface="Times New Roman" panose="02020603050405020304" pitchFamily="18" charset="0"/>
                      </a:endParaRPr>
                    </a:p>
                  </a:txBody>
                  <a:tcPr marL="68580" marR="68580" marT="0" marB="0"/>
                </a:tc>
              </a:tr>
              <a:tr h="558671">
                <a:tc>
                  <a:txBody>
                    <a:bodyPr/>
                    <a:lstStyle/>
                    <a:p>
                      <a:pPr marL="0" marR="0">
                        <a:spcBef>
                          <a:spcPts val="0"/>
                        </a:spcBef>
                        <a:spcAft>
                          <a:spcPts val="0"/>
                        </a:spcAft>
                        <a:tabLst>
                          <a:tab pos="114300" algn="l"/>
                          <a:tab pos="3657600" algn="r"/>
                          <a:tab pos="3886200" algn="l"/>
                          <a:tab pos="5143500" algn="l"/>
                          <a:tab pos="7200900" algn="r"/>
                        </a:tabLst>
                      </a:pPr>
                      <a:r>
                        <a:rPr lang="en-US" sz="1100" dirty="0">
                          <a:effectLst/>
                        </a:rPr>
                        <a:t>G 227 Any aide services must be provided by qualified</a:t>
                      </a:r>
                      <a:endParaRPr lang="en-US" sz="2000" dirty="0">
                        <a:effectLst/>
                      </a:endParaRPr>
                    </a:p>
                    <a:p>
                      <a:pPr marL="0" marR="0">
                        <a:spcBef>
                          <a:spcPts val="0"/>
                        </a:spcBef>
                        <a:spcAft>
                          <a:spcPts val="0"/>
                        </a:spcAft>
                        <a:tabLst>
                          <a:tab pos="114300" algn="l"/>
                          <a:tab pos="3657600" algn="r"/>
                          <a:tab pos="3886200" algn="l"/>
                          <a:tab pos="5143500" algn="l"/>
                          <a:tab pos="7200900" algn="r"/>
                        </a:tabLst>
                      </a:pPr>
                      <a:r>
                        <a:rPr lang="en-US" sz="1100" dirty="0">
                          <a:effectLst/>
                        </a:rPr>
                        <a:t>            home health aide</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1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10" name="Rectangle 9"/>
          <p:cNvSpPr/>
          <p:nvPr/>
        </p:nvSpPr>
        <p:spPr>
          <a:xfrm>
            <a:off x="6390845" y="3224393"/>
            <a:ext cx="4881465" cy="369332"/>
          </a:xfrm>
          <a:prstGeom prst="rect">
            <a:avLst/>
          </a:prstGeom>
        </p:spPr>
        <p:txBody>
          <a:bodyPr wrap="none">
            <a:spAutoFit/>
          </a:bodyPr>
          <a:lstStyle/>
          <a:p>
            <a:r>
              <a:rPr lang="en-US" b="1" dirty="0" smtClean="0">
                <a:latin typeface="Comic Sans MS" panose="030F0702030302020204" pitchFamily="66" charset="0"/>
                <a:ea typeface="Times New Roman" panose="02020603050405020304" pitchFamily="18" charset="0"/>
              </a:rPr>
              <a:t>Standard</a:t>
            </a:r>
            <a:r>
              <a:rPr lang="en-US" b="1" dirty="0">
                <a:latin typeface="Comic Sans MS" panose="030F0702030302020204" pitchFamily="66" charset="0"/>
                <a:ea typeface="Times New Roman" panose="02020603050405020304" pitchFamily="18" charset="0"/>
              </a:rPr>
              <a:t>: </a:t>
            </a:r>
            <a:r>
              <a:rPr lang="en-US" sz="1600" b="1" dirty="0">
                <a:latin typeface="Comic Sans MS" panose="030F0702030302020204" pitchFamily="66" charset="0"/>
                <a:ea typeface="Times New Roman" panose="02020603050405020304" pitchFamily="18" charset="0"/>
              </a:rPr>
              <a:t>Supervision, Contract Aides &amp; PCA</a:t>
            </a:r>
            <a:endParaRPr lang="en-US" sz="3200" dirty="0">
              <a:effectLst/>
              <a:latin typeface="Times New Roman" panose="02020603050405020304" pitchFamily="18" charset="0"/>
              <a:ea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93013554"/>
              </p:ext>
            </p:extLst>
          </p:nvPr>
        </p:nvGraphicFramePr>
        <p:xfrm>
          <a:off x="6390845" y="3663853"/>
          <a:ext cx="5401103" cy="2975070"/>
        </p:xfrm>
        <a:graphic>
          <a:graphicData uri="http://schemas.openxmlformats.org/drawingml/2006/table">
            <a:tbl>
              <a:tblPr firstRow="1" firstCol="1" lastRow="1" lastCol="1" bandRow="1" bandCol="1">
                <a:tableStyleId>{5C22544A-7EE6-4342-B048-85BDC9FD1C3A}</a:tableStyleId>
              </a:tblPr>
              <a:tblGrid>
                <a:gridCol w="4637223"/>
                <a:gridCol w="763880"/>
              </a:tblGrid>
              <a:tr h="595014">
                <a:tc>
                  <a:txBody>
                    <a:bodyPr/>
                    <a:lstStyle/>
                    <a:p>
                      <a:pPr marL="0" marR="0">
                        <a:spcBef>
                          <a:spcPts val="0"/>
                        </a:spcBef>
                        <a:spcAft>
                          <a:spcPts val="0"/>
                        </a:spcAft>
                        <a:tabLst>
                          <a:tab pos="114300" algn="l"/>
                          <a:tab pos="3657600" algn="r"/>
                          <a:tab pos="3886200" algn="l"/>
                          <a:tab pos="5143500" algn="l"/>
                          <a:tab pos="7200900" algn="r"/>
                        </a:tabLst>
                      </a:pPr>
                      <a:r>
                        <a:rPr lang="en-US" sz="1100" dirty="0">
                          <a:effectLst/>
                        </a:rPr>
                        <a:t>G 228 If patient receives skilled nursing, RN must do</a:t>
                      </a:r>
                      <a:endParaRPr lang="en-US" sz="2000" dirty="0">
                        <a:effectLst/>
                      </a:endParaRPr>
                    </a:p>
                    <a:p>
                      <a:pPr marL="0" marR="0">
                        <a:spcBef>
                          <a:spcPts val="0"/>
                        </a:spcBef>
                        <a:spcAft>
                          <a:spcPts val="0"/>
                        </a:spcAft>
                        <a:tabLst>
                          <a:tab pos="114300" algn="l"/>
                          <a:tab pos="3657600" algn="r"/>
                          <a:tab pos="3886200" algn="l"/>
                          <a:tab pos="5143500" algn="l"/>
                          <a:tab pos="7200900" algn="r"/>
                        </a:tabLst>
                      </a:pPr>
                      <a:r>
                        <a:rPr lang="en-US" sz="1100" dirty="0">
                          <a:effectLst/>
                        </a:rPr>
                        <a:t>          supervisory visits</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r>
              <a:tr h="297507">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G 229 RN must make on-site visit every 2 weeks</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1</a:t>
                      </a:r>
                      <a:endParaRPr lang="en-US" sz="2000">
                        <a:effectLst/>
                        <a:latin typeface="Times New Roman" panose="02020603050405020304" pitchFamily="18" charset="0"/>
                        <a:ea typeface="Times New Roman" panose="02020603050405020304" pitchFamily="18" charset="0"/>
                      </a:endParaRPr>
                    </a:p>
                  </a:txBody>
                  <a:tcPr marL="68580" marR="68580" marT="0" marB="0"/>
                </a:tc>
              </a:tr>
              <a:tr h="595014">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G 230 If patient receives NO skilled services, RN </a:t>
                      </a:r>
                      <a:endParaRPr lang="en-US" sz="2000">
                        <a:effectLst/>
                      </a:endParaRPr>
                    </a:p>
                    <a:p>
                      <a:pPr marL="0" marR="0">
                        <a:spcBef>
                          <a:spcPts val="0"/>
                        </a:spcBef>
                        <a:spcAft>
                          <a:spcPts val="0"/>
                        </a:spcAft>
                        <a:tabLst>
                          <a:tab pos="114300" algn="l"/>
                          <a:tab pos="3657600" algn="r"/>
                          <a:tab pos="3886200" algn="l"/>
                          <a:tab pos="5143500" algn="l"/>
                          <a:tab pos="7200900" algn="r"/>
                        </a:tabLst>
                      </a:pPr>
                      <a:r>
                        <a:rPr lang="en-US" sz="1100">
                          <a:effectLst/>
                        </a:rPr>
                        <a:t>           supervisory visit every 60 days with aide present</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2</a:t>
                      </a:r>
                      <a:endParaRPr lang="en-US" sz="2000">
                        <a:effectLst/>
                        <a:latin typeface="Times New Roman" panose="02020603050405020304" pitchFamily="18" charset="0"/>
                        <a:ea typeface="Times New Roman" panose="02020603050405020304" pitchFamily="18" charset="0"/>
                      </a:endParaRPr>
                    </a:p>
                  </a:txBody>
                  <a:tcPr marL="68580" marR="68580" marT="0" marB="0"/>
                </a:tc>
              </a:tr>
              <a:tr h="297507">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G 231 Contract aide services</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r>
              <a:tr h="297507">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G 232 Contract aide – HHA ensures quality of care</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2</a:t>
                      </a:r>
                      <a:endParaRPr lang="en-US" sz="2000">
                        <a:effectLst/>
                        <a:latin typeface="Times New Roman" panose="02020603050405020304" pitchFamily="18" charset="0"/>
                        <a:ea typeface="Times New Roman" panose="02020603050405020304" pitchFamily="18" charset="0"/>
                      </a:endParaRPr>
                    </a:p>
                  </a:txBody>
                  <a:tcPr marL="68580" marR="68580" marT="0" marB="0"/>
                </a:tc>
              </a:tr>
              <a:tr h="297507">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G 301 Contract aide – supervisory visit requirements</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r>
              <a:tr h="297507">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G 302 Contract aide – training requirements</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r>
              <a:tr h="297507">
                <a:tc>
                  <a:txBody>
                    <a:bodyPr/>
                    <a:lstStyle/>
                    <a:p>
                      <a:pPr marL="0" marR="0">
                        <a:spcBef>
                          <a:spcPts val="0"/>
                        </a:spcBef>
                        <a:spcAft>
                          <a:spcPts val="0"/>
                        </a:spcAft>
                        <a:tabLst>
                          <a:tab pos="114300" algn="l"/>
                          <a:tab pos="3657600" algn="r"/>
                          <a:tab pos="3886200" algn="l"/>
                          <a:tab pos="5143500" algn="l"/>
                          <a:tab pos="7200900" algn="r"/>
                        </a:tabLst>
                      </a:pPr>
                      <a:r>
                        <a:rPr lang="en-US" sz="1100">
                          <a:effectLst/>
                        </a:rPr>
                        <a:t>G 233 Personal Care Attendant evaluation requirement</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1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380699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Upon Arrival</a:t>
            </a:r>
            <a:endParaRPr lang="en-US" dirty="0"/>
          </a:p>
        </p:txBody>
      </p:sp>
      <p:sp>
        <p:nvSpPr>
          <p:cNvPr id="3" name="Content Placeholder 2"/>
          <p:cNvSpPr>
            <a:spLocks noGrp="1"/>
          </p:cNvSpPr>
          <p:nvPr>
            <p:ph idx="1"/>
          </p:nvPr>
        </p:nvSpPr>
        <p:spPr/>
        <p:txBody>
          <a:bodyPr/>
          <a:lstStyle/>
          <a:p>
            <a:r>
              <a:rPr lang="en-US" dirty="0" smtClean="0">
                <a:solidFill>
                  <a:schemeClr val="bg1"/>
                </a:solidFill>
              </a:rPr>
              <a:t>State Surveyors present a business card and introduce themselves.</a:t>
            </a:r>
          </a:p>
          <a:p>
            <a:r>
              <a:rPr lang="en-US" dirty="0" smtClean="0">
                <a:solidFill>
                  <a:schemeClr val="bg1"/>
                </a:solidFill>
              </a:rPr>
              <a:t>Ask for the Administrator or Director of Clinical Services</a:t>
            </a:r>
          </a:p>
          <a:p>
            <a:r>
              <a:rPr lang="en-US" dirty="0" smtClean="0">
                <a:solidFill>
                  <a:schemeClr val="bg1"/>
                </a:solidFill>
              </a:rPr>
              <a:t>Entrance Conference</a:t>
            </a:r>
          </a:p>
          <a:p>
            <a:pPr lvl="1"/>
            <a:r>
              <a:rPr lang="en-US" dirty="0" smtClean="0">
                <a:solidFill>
                  <a:schemeClr val="bg1"/>
                </a:solidFill>
              </a:rPr>
              <a:t>Explain why they are here</a:t>
            </a:r>
          </a:p>
          <a:p>
            <a:pPr lvl="1"/>
            <a:r>
              <a:rPr lang="en-US" dirty="0" smtClean="0">
                <a:solidFill>
                  <a:schemeClr val="bg1"/>
                </a:solidFill>
              </a:rPr>
              <a:t>What to expect from Survey</a:t>
            </a:r>
          </a:p>
          <a:p>
            <a:pPr lvl="1"/>
            <a:r>
              <a:rPr lang="en-US" dirty="0" smtClean="0">
                <a:solidFill>
                  <a:schemeClr val="bg1"/>
                </a:solidFill>
              </a:rPr>
              <a:t>Expected Length of Survey </a:t>
            </a:r>
          </a:p>
          <a:p>
            <a:pPr lvl="1"/>
            <a:r>
              <a:rPr lang="en-US" dirty="0" smtClean="0">
                <a:solidFill>
                  <a:schemeClr val="bg1"/>
                </a:solidFill>
              </a:rPr>
              <a:t>Answer Questions</a:t>
            </a:r>
            <a:endParaRPr lang="en-US" dirty="0">
              <a:solidFill>
                <a:schemeClr val="bg1"/>
              </a:solidFill>
            </a:endParaRPr>
          </a:p>
        </p:txBody>
      </p:sp>
    </p:spTree>
    <p:extLst>
      <p:ext uri="{BB962C8B-B14F-4D97-AF65-F5344CB8AC3E}">
        <p14:creationId xmlns:p14="http://schemas.microsoft.com/office/powerpoint/2010/main" val="3319454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1284515"/>
            <a:ext cx="8534400" cy="5249636"/>
          </a:xfrm>
        </p:spPr>
        <p:txBody>
          <a:bodyPr>
            <a:normAutofit fontScale="77500" lnSpcReduction="20000"/>
          </a:bodyPr>
          <a:lstStyle/>
          <a:p>
            <a:r>
              <a:rPr lang="en-US" dirty="0"/>
              <a:t>484.48 Clinical Records (G235)</a:t>
            </a:r>
          </a:p>
          <a:p>
            <a:pPr lvl="1"/>
            <a:r>
              <a:rPr lang="en-US" dirty="0" smtClean="0"/>
              <a:t>*</a:t>
            </a:r>
            <a:r>
              <a:rPr lang="en-US" dirty="0"/>
              <a:t>Complete &amp; follows professional standards; (G236)</a:t>
            </a:r>
          </a:p>
          <a:p>
            <a:pPr lvl="2"/>
            <a:r>
              <a:rPr lang="en-US" dirty="0" smtClean="0"/>
              <a:t>Plan </a:t>
            </a:r>
            <a:r>
              <a:rPr lang="en-US" dirty="0"/>
              <a:t>of Care </a:t>
            </a:r>
            <a:endParaRPr lang="en-US" dirty="0" smtClean="0"/>
          </a:p>
          <a:p>
            <a:pPr lvl="2"/>
            <a:r>
              <a:rPr lang="en-US" dirty="0" smtClean="0"/>
              <a:t>Identifying Information</a:t>
            </a:r>
          </a:p>
          <a:p>
            <a:pPr lvl="2"/>
            <a:r>
              <a:rPr lang="en-US" dirty="0" smtClean="0"/>
              <a:t>Name </a:t>
            </a:r>
            <a:r>
              <a:rPr lang="en-US" dirty="0"/>
              <a:t>of Physician</a:t>
            </a:r>
          </a:p>
          <a:p>
            <a:pPr lvl="2"/>
            <a:r>
              <a:rPr lang="en-US" dirty="0" smtClean="0"/>
              <a:t>Appropriate </a:t>
            </a:r>
            <a:r>
              <a:rPr lang="en-US" dirty="0"/>
              <a:t>orders: drug, dietary, treatment, activity</a:t>
            </a:r>
          </a:p>
          <a:p>
            <a:pPr lvl="2"/>
            <a:r>
              <a:rPr lang="en-US" dirty="0" smtClean="0"/>
              <a:t>Signed </a:t>
            </a:r>
            <a:r>
              <a:rPr lang="en-US" dirty="0"/>
              <a:t>&amp; dated clinical and progress notes</a:t>
            </a:r>
          </a:p>
          <a:p>
            <a:pPr lvl="2"/>
            <a:r>
              <a:rPr lang="en-US" dirty="0" smtClean="0"/>
              <a:t>Copies </a:t>
            </a:r>
            <a:r>
              <a:rPr lang="en-US" dirty="0"/>
              <a:t>of summary reports sent to attending physician</a:t>
            </a:r>
          </a:p>
          <a:p>
            <a:pPr lvl="2"/>
            <a:r>
              <a:rPr lang="en-US" dirty="0" smtClean="0"/>
              <a:t>Discharge </a:t>
            </a:r>
            <a:r>
              <a:rPr lang="en-US" dirty="0"/>
              <a:t>Summaries</a:t>
            </a:r>
          </a:p>
          <a:p>
            <a:pPr lvl="1"/>
            <a:r>
              <a:rPr lang="en-US" dirty="0"/>
              <a:t>Probes:</a:t>
            </a:r>
          </a:p>
          <a:p>
            <a:pPr lvl="2"/>
            <a:r>
              <a:rPr lang="en-US" dirty="0" smtClean="0"/>
              <a:t>If </a:t>
            </a:r>
            <a:r>
              <a:rPr lang="en-US" dirty="0"/>
              <a:t>record incomplete, ask for unfiled documentation</a:t>
            </a:r>
          </a:p>
          <a:p>
            <a:pPr lvl="2"/>
            <a:r>
              <a:rPr lang="en-US" dirty="0" smtClean="0"/>
              <a:t>Determine </a:t>
            </a:r>
            <a:r>
              <a:rPr lang="en-US" dirty="0"/>
              <a:t>whether clinicians consistently document vital signs, pain, &amp; </a:t>
            </a:r>
            <a:r>
              <a:rPr lang="en-US" dirty="0" smtClean="0"/>
              <a:t>significant </a:t>
            </a:r>
            <a:r>
              <a:rPr lang="en-US" dirty="0"/>
              <a:t>treatment &amp; response to interventions</a:t>
            </a:r>
          </a:p>
          <a:p>
            <a:pPr lvl="2"/>
            <a:r>
              <a:rPr lang="en-US" dirty="0" smtClean="0"/>
              <a:t>Are </a:t>
            </a:r>
            <a:r>
              <a:rPr lang="en-US" dirty="0"/>
              <a:t>record corrections made appropriately?</a:t>
            </a:r>
          </a:p>
          <a:p>
            <a:pPr lvl="2"/>
            <a:r>
              <a:rPr lang="en-US" dirty="0" smtClean="0"/>
              <a:t>Do </a:t>
            </a:r>
            <a:r>
              <a:rPr lang="en-US" dirty="0"/>
              <a:t>closed records contain discharge summaries?</a:t>
            </a:r>
          </a:p>
          <a:p>
            <a:pPr lvl="2"/>
            <a:r>
              <a:rPr lang="en-US" dirty="0" smtClean="0"/>
              <a:t>Do </a:t>
            </a:r>
            <a:r>
              <a:rPr lang="en-US" dirty="0"/>
              <a:t>records contain 60-day summaries?</a:t>
            </a:r>
          </a:p>
          <a:p>
            <a:r>
              <a:rPr lang="en-US" dirty="0"/>
              <a:t>Level 2 Standards:</a:t>
            </a:r>
          </a:p>
          <a:p>
            <a:pPr lvl="1"/>
            <a:r>
              <a:rPr lang="en-US" dirty="0" smtClean="0"/>
              <a:t>Records </a:t>
            </a:r>
            <a:r>
              <a:rPr lang="en-US" dirty="0"/>
              <a:t>safeguarded against loss/unauthorized use (G239)</a:t>
            </a:r>
          </a:p>
          <a:p>
            <a:r>
              <a:rPr lang="en-US" dirty="0"/>
              <a:t>Other: G237, G238, G240, G241, </a:t>
            </a:r>
            <a:r>
              <a:rPr lang="en-US" dirty="0" smtClean="0"/>
              <a:t>G303</a:t>
            </a:r>
            <a:endParaRPr lang="en-US" dirty="0"/>
          </a:p>
        </p:txBody>
      </p:sp>
      <p:sp>
        <p:nvSpPr>
          <p:cNvPr id="4" name="Title 1"/>
          <p:cNvSpPr>
            <a:spLocks noGrp="1"/>
          </p:cNvSpPr>
          <p:nvPr>
            <p:ph type="title"/>
          </p:nvPr>
        </p:nvSpPr>
        <p:spPr>
          <a:xfrm>
            <a:off x="684211" y="350761"/>
            <a:ext cx="10050463" cy="933753"/>
          </a:xfrm>
        </p:spPr>
        <p:txBody>
          <a:bodyPr>
            <a:normAutofit fontScale="90000"/>
          </a:bodyPr>
          <a:lstStyle/>
          <a:p>
            <a:r>
              <a:rPr lang="en-US" dirty="0" smtClean="0"/>
              <a:t>Home Health Patient Record – Level 1 G tags</a:t>
            </a:r>
            <a:endParaRPr lang="en-US" dirty="0"/>
          </a:p>
        </p:txBody>
      </p:sp>
    </p:spTree>
    <p:extLst>
      <p:ext uri="{BB962C8B-B14F-4D97-AF65-F5344CB8AC3E}">
        <p14:creationId xmlns:p14="http://schemas.microsoft.com/office/powerpoint/2010/main" val="12484068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4677" y="329684"/>
            <a:ext cx="4363695" cy="369332"/>
          </a:xfrm>
          <a:prstGeom prst="rect">
            <a:avLst/>
          </a:prstGeom>
        </p:spPr>
        <p:txBody>
          <a:bodyPr wrap="none">
            <a:spAutoFit/>
          </a:bodyPr>
          <a:lstStyle/>
          <a:p>
            <a:r>
              <a:rPr lang="en-US" b="1" dirty="0">
                <a:latin typeface="Comic Sans MS" panose="030F0702030302020204" pitchFamily="66" charset="0"/>
                <a:ea typeface="Times New Roman" panose="02020603050405020304" pitchFamily="18" charset="0"/>
              </a:rPr>
              <a:t>484.48 (G 235) CoP: Clinical Records</a:t>
            </a:r>
            <a:endParaRPr lang="en-US" sz="3600" dirty="0">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629891657"/>
              </p:ext>
            </p:extLst>
          </p:nvPr>
        </p:nvGraphicFramePr>
        <p:xfrm>
          <a:off x="494676" y="767239"/>
          <a:ext cx="4925048" cy="918687"/>
        </p:xfrm>
        <a:graphic>
          <a:graphicData uri="http://schemas.openxmlformats.org/drawingml/2006/table">
            <a:tbl>
              <a:tblPr firstRow="1" firstCol="1" lastRow="1" lastCol="1" bandRow="1" bandCol="1">
                <a:tableStyleId>{5C22544A-7EE6-4342-B048-85BDC9FD1C3A}</a:tableStyleId>
              </a:tblPr>
              <a:tblGrid>
                <a:gridCol w="4228497"/>
                <a:gridCol w="696551"/>
              </a:tblGrid>
              <a:tr h="306229">
                <a:tc>
                  <a:txBody>
                    <a:bodyPr/>
                    <a:lstStyle/>
                    <a:p>
                      <a:pPr marL="0" marR="0">
                        <a:spcBef>
                          <a:spcPts val="0"/>
                        </a:spcBef>
                        <a:spcAft>
                          <a:spcPts val="0"/>
                        </a:spcAft>
                        <a:tabLst>
                          <a:tab pos="114300" algn="l"/>
                          <a:tab pos="3657600" algn="r"/>
                          <a:tab pos="3886200" algn="l"/>
                          <a:tab pos="5143500" algn="l"/>
                          <a:tab pos="7200900" algn="r"/>
                        </a:tabLst>
                      </a:pPr>
                      <a:r>
                        <a:rPr lang="en-US" sz="1200" dirty="0">
                          <a:effectLst/>
                        </a:rPr>
                        <a:t>G 236 Clinical record requirements</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200">
                          <a:effectLst/>
                        </a:rPr>
                        <a:t>1</a:t>
                      </a:r>
                      <a:endParaRPr lang="en-US" sz="2400">
                        <a:effectLst/>
                        <a:latin typeface="Times New Roman" panose="02020603050405020304" pitchFamily="18" charset="0"/>
                        <a:ea typeface="Times New Roman" panose="02020603050405020304" pitchFamily="18" charset="0"/>
                      </a:endParaRPr>
                    </a:p>
                  </a:txBody>
                  <a:tcPr marL="68580" marR="68580" marT="0" marB="0"/>
                </a:tc>
              </a:tr>
              <a:tr h="306229">
                <a:tc>
                  <a:txBody>
                    <a:bodyPr/>
                    <a:lstStyle/>
                    <a:p>
                      <a:pPr marL="0" marR="0">
                        <a:spcBef>
                          <a:spcPts val="0"/>
                        </a:spcBef>
                        <a:spcAft>
                          <a:spcPts val="0"/>
                        </a:spcAft>
                        <a:tabLst>
                          <a:tab pos="114300" algn="l"/>
                          <a:tab pos="3657600" algn="r"/>
                          <a:tab pos="3886200" algn="l"/>
                          <a:tab pos="5143500" algn="l"/>
                          <a:tab pos="7200900" algn="r"/>
                        </a:tabLst>
                      </a:pPr>
                      <a:r>
                        <a:rPr lang="en-US" sz="1200">
                          <a:effectLst/>
                        </a:rPr>
                        <a:t>G 237 Retained 5 years after cost report month</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200">
                          <a:effectLst/>
                        </a:rPr>
                        <a:t> </a:t>
                      </a:r>
                      <a:endParaRPr lang="en-US" sz="2400">
                        <a:effectLst/>
                        <a:latin typeface="Times New Roman" panose="02020603050405020304" pitchFamily="18" charset="0"/>
                        <a:ea typeface="Times New Roman" panose="02020603050405020304" pitchFamily="18" charset="0"/>
                      </a:endParaRPr>
                    </a:p>
                  </a:txBody>
                  <a:tcPr marL="68580" marR="68580" marT="0" marB="0"/>
                </a:tc>
              </a:tr>
              <a:tr h="306229">
                <a:tc>
                  <a:txBody>
                    <a:bodyPr/>
                    <a:lstStyle/>
                    <a:p>
                      <a:pPr marL="0" marR="0">
                        <a:spcBef>
                          <a:spcPts val="0"/>
                        </a:spcBef>
                        <a:spcAft>
                          <a:spcPts val="0"/>
                        </a:spcAft>
                        <a:tabLst>
                          <a:tab pos="114300" algn="l"/>
                          <a:tab pos="3657600" algn="r"/>
                          <a:tab pos="3886200" algn="l"/>
                          <a:tab pos="5143500" algn="l"/>
                          <a:tab pos="7200900" algn="r"/>
                        </a:tabLst>
                      </a:pPr>
                      <a:r>
                        <a:rPr lang="en-US" sz="1200">
                          <a:effectLst/>
                        </a:rPr>
                        <a:t>G 238 Copy of records sent with transferred patient</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200" dirty="0">
                          <a:effectLst/>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6" name="Rectangle 5"/>
          <p:cNvSpPr/>
          <p:nvPr/>
        </p:nvSpPr>
        <p:spPr>
          <a:xfrm>
            <a:off x="494676" y="1754149"/>
            <a:ext cx="3855543" cy="369332"/>
          </a:xfrm>
          <a:prstGeom prst="rect">
            <a:avLst/>
          </a:prstGeom>
        </p:spPr>
        <p:txBody>
          <a:bodyPr wrap="none">
            <a:spAutoFit/>
          </a:bodyPr>
          <a:lstStyle/>
          <a:p>
            <a:r>
              <a:rPr lang="en-US" b="1" dirty="0">
                <a:latin typeface="Comic Sans MS" panose="030F0702030302020204" pitchFamily="66" charset="0"/>
                <a:ea typeface="Times New Roman" panose="02020603050405020304" pitchFamily="18" charset="0"/>
              </a:rPr>
              <a:t>Standard: Protection of Records</a:t>
            </a:r>
            <a:endParaRPr lang="en-US" sz="3600" dirty="0">
              <a:effectLst/>
              <a:latin typeface="Times New Roman" panose="02020603050405020304" pitchFamily="18" charset="0"/>
              <a:ea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558689509"/>
              </p:ext>
            </p:extLst>
          </p:nvPr>
        </p:nvGraphicFramePr>
        <p:xfrm>
          <a:off x="494675" y="2191704"/>
          <a:ext cx="4925049" cy="1503996"/>
        </p:xfrm>
        <a:graphic>
          <a:graphicData uri="http://schemas.openxmlformats.org/drawingml/2006/table">
            <a:tbl>
              <a:tblPr firstRow="1" firstCol="1" lastRow="1" lastCol="1" bandRow="1" bandCol="1">
                <a:tableStyleId>{5C22544A-7EE6-4342-B048-85BDC9FD1C3A}</a:tableStyleId>
              </a:tblPr>
              <a:tblGrid>
                <a:gridCol w="4228498"/>
                <a:gridCol w="696551"/>
              </a:tblGrid>
              <a:tr h="501332">
                <a:tc>
                  <a:txBody>
                    <a:bodyPr/>
                    <a:lstStyle/>
                    <a:p>
                      <a:pPr marL="0" marR="0">
                        <a:spcBef>
                          <a:spcPts val="0"/>
                        </a:spcBef>
                        <a:spcAft>
                          <a:spcPts val="0"/>
                        </a:spcAft>
                        <a:tabLst>
                          <a:tab pos="114300" algn="l"/>
                          <a:tab pos="3657600" algn="r"/>
                          <a:tab pos="3886200" algn="l"/>
                          <a:tab pos="5143500" algn="l"/>
                          <a:tab pos="7200900" algn="r"/>
                        </a:tabLst>
                      </a:pPr>
                      <a:r>
                        <a:rPr lang="en-US" sz="1200" dirty="0">
                          <a:effectLst/>
                        </a:rPr>
                        <a:t>G 239 Safeguarded against unauthorized use and loss</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200">
                          <a:effectLst/>
                        </a:rPr>
                        <a:t>2</a:t>
                      </a:r>
                      <a:endParaRPr lang="en-US" sz="2400">
                        <a:effectLst/>
                        <a:latin typeface="Times New Roman" panose="02020603050405020304" pitchFamily="18" charset="0"/>
                        <a:ea typeface="Times New Roman" panose="02020603050405020304" pitchFamily="18" charset="0"/>
                      </a:endParaRPr>
                    </a:p>
                  </a:txBody>
                  <a:tcPr marL="68580" marR="68580" marT="0" marB="0"/>
                </a:tc>
              </a:tr>
              <a:tr h="501332">
                <a:tc>
                  <a:txBody>
                    <a:bodyPr/>
                    <a:lstStyle/>
                    <a:p>
                      <a:pPr marL="0" marR="0">
                        <a:spcBef>
                          <a:spcPts val="0"/>
                        </a:spcBef>
                        <a:spcAft>
                          <a:spcPts val="0"/>
                        </a:spcAft>
                        <a:tabLst>
                          <a:tab pos="114300" algn="l"/>
                          <a:tab pos="3657600" algn="r"/>
                          <a:tab pos="3886200" algn="l"/>
                          <a:tab pos="5143500" algn="l"/>
                          <a:tab pos="7200900" algn="r"/>
                        </a:tabLst>
                      </a:pPr>
                      <a:r>
                        <a:rPr lang="en-US" sz="1200">
                          <a:effectLst/>
                        </a:rPr>
                        <a:t>G 240 Written procedures </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200">
                          <a:effectLst/>
                        </a:rPr>
                        <a:t> </a:t>
                      </a:r>
                      <a:endParaRPr lang="en-US" sz="2400">
                        <a:effectLst/>
                        <a:latin typeface="Times New Roman" panose="02020603050405020304" pitchFamily="18" charset="0"/>
                        <a:ea typeface="Times New Roman" panose="02020603050405020304" pitchFamily="18" charset="0"/>
                      </a:endParaRPr>
                    </a:p>
                  </a:txBody>
                  <a:tcPr marL="68580" marR="68580" marT="0" marB="0"/>
                </a:tc>
              </a:tr>
              <a:tr h="501332">
                <a:tc>
                  <a:txBody>
                    <a:bodyPr/>
                    <a:lstStyle/>
                    <a:p>
                      <a:pPr marL="0" marR="0">
                        <a:spcBef>
                          <a:spcPts val="0"/>
                        </a:spcBef>
                        <a:spcAft>
                          <a:spcPts val="0"/>
                        </a:spcAft>
                        <a:tabLst>
                          <a:tab pos="114300" algn="l"/>
                          <a:tab pos="3657600" algn="r"/>
                          <a:tab pos="3886200" algn="l"/>
                          <a:tab pos="5143500" algn="l"/>
                          <a:tab pos="7200900" algn="r"/>
                        </a:tabLst>
                      </a:pPr>
                      <a:r>
                        <a:rPr lang="en-US" sz="1200">
                          <a:effectLst/>
                        </a:rPr>
                        <a:t>G 241 Patient’s written consent required for release</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200" dirty="0">
                          <a:effectLst/>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8" name="Rectangle 7"/>
          <p:cNvSpPr/>
          <p:nvPr/>
        </p:nvSpPr>
        <p:spPr>
          <a:xfrm>
            <a:off x="494675" y="3879771"/>
            <a:ext cx="4807726" cy="307777"/>
          </a:xfrm>
          <a:prstGeom prst="rect">
            <a:avLst/>
          </a:prstGeom>
        </p:spPr>
        <p:txBody>
          <a:bodyPr wrap="none">
            <a:spAutoFit/>
          </a:bodyPr>
          <a:lstStyle/>
          <a:p>
            <a:r>
              <a:rPr lang="en-US" sz="1400" b="1" dirty="0">
                <a:latin typeface="Comic Sans MS" panose="030F0702030302020204" pitchFamily="66" charset="0"/>
                <a:ea typeface="Times New Roman" panose="02020603050405020304" pitchFamily="18" charset="0"/>
              </a:rPr>
              <a:t>484.52 (G 242) CoP: Evaluation of Agency’s Program</a:t>
            </a:r>
            <a:endParaRPr lang="en-US" sz="2800" dirty="0">
              <a:effectLst/>
              <a:latin typeface="Times New Roman" panose="02020603050405020304" pitchFamily="18" charset="0"/>
              <a:ea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553855388"/>
              </p:ext>
            </p:extLst>
          </p:nvPr>
        </p:nvGraphicFramePr>
        <p:xfrm>
          <a:off x="494674" y="4364000"/>
          <a:ext cx="4925049" cy="2227300"/>
        </p:xfrm>
        <a:graphic>
          <a:graphicData uri="http://schemas.openxmlformats.org/drawingml/2006/table">
            <a:tbl>
              <a:tblPr firstRow="1" firstCol="1" lastRow="1" lastCol="1" bandRow="1" bandCol="1">
                <a:tableStyleId>{5C22544A-7EE6-4342-B048-85BDC9FD1C3A}</a:tableStyleId>
              </a:tblPr>
              <a:tblGrid>
                <a:gridCol w="4588452"/>
                <a:gridCol w="336597"/>
              </a:tblGrid>
              <a:tr h="318186">
                <a:tc>
                  <a:txBody>
                    <a:bodyPr/>
                    <a:lstStyle/>
                    <a:p>
                      <a:pPr marL="0" marR="0">
                        <a:spcBef>
                          <a:spcPts val="0"/>
                        </a:spcBef>
                        <a:spcAft>
                          <a:spcPts val="0"/>
                        </a:spcAft>
                        <a:tabLst>
                          <a:tab pos="114300" algn="l"/>
                          <a:tab pos="3657600" algn="r"/>
                          <a:tab pos="3886200" algn="l"/>
                          <a:tab pos="5143500" algn="l"/>
                          <a:tab pos="7200900" algn="r"/>
                        </a:tabLst>
                      </a:pPr>
                      <a:r>
                        <a:rPr lang="en-US" sz="1200" dirty="0">
                          <a:effectLst/>
                        </a:rPr>
                        <a:t>G 243 Written policies requiring yearly evaluation </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200">
                          <a:effectLst/>
                        </a:rPr>
                        <a:t> </a:t>
                      </a:r>
                      <a:endParaRPr lang="en-US" sz="2400">
                        <a:effectLst/>
                        <a:latin typeface="Times New Roman" panose="02020603050405020304" pitchFamily="18" charset="0"/>
                        <a:ea typeface="Times New Roman" panose="02020603050405020304" pitchFamily="18" charset="0"/>
                      </a:endParaRPr>
                    </a:p>
                  </a:txBody>
                  <a:tcPr marL="68580" marR="68580" marT="0" marB="0"/>
                </a:tc>
              </a:tr>
              <a:tr h="636371">
                <a:tc>
                  <a:txBody>
                    <a:bodyPr/>
                    <a:lstStyle/>
                    <a:p>
                      <a:pPr marL="0" marR="0">
                        <a:spcBef>
                          <a:spcPts val="0"/>
                        </a:spcBef>
                        <a:spcAft>
                          <a:spcPts val="0"/>
                        </a:spcAft>
                        <a:tabLst>
                          <a:tab pos="114300" algn="l"/>
                          <a:tab pos="3657600" algn="r"/>
                          <a:tab pos="3886200" algn="l"/>
                          <a:tab pos="5143500" algn="l"/>
                          <a:tab pos="7200900" algn="r"/>
                        </a:tabLst>
                      </a:pPr>
                      <a:r>
                        <a:rPr lang="en-US" sz="1200">
                          <a:effectLst/>
                        </a:rPr>
                        <a:t>G 244 Overall policy &amp; administrative review; clinical</a:t>
                      </a:r>
                      <a:endParaRPr lang="en-US" sz="2400">
                        <a:effectLst/>
                      </a:endParaRPr>
                    </a:p>
                    <a:p>
                      <a:pPr marL="0" marR="0">
                        <a:spcBef>
                          <a:spcPts val="0"/>
                        </a:spcBef>
                        <a:spcAft>
                          <a:spcPts val="0"/>
                        </a:spcAft>
                        <a:tabLst>
                          <a:tab pos="114300" algn="l"/>
                          <a:tab pos="3657600" algn="r"/>
                          <a:tab pos="3886200" algn="l"/>
                          <a:tab pos="5143500" algn="l"/>
                          <a:tab pos="7200900" algn="r"/>
                        </a:tabLst>
                      </a:pPr>
                      <a:r>
                        <a:rPr lang="en-US" sz="1200">
                          <a:effectLst/>
                        </a:rPr>
                        <a:t>            record review</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200">
                          <a:effectLst/>
                        </a:rPr>
                        <a:t> </a:t>
                      </a:r>
                      <a:endParaRPr lang="en-US" sz="2400">
                        <a:effectLst/>
                        <a:latin typeface="Times New Roman" panose="02020603050405020304" pitchFamily="18" charset="0"/>
                        <a:ea typeface="Times New Roman" panose="02020603050405020304" pitchFamily="18" charset="0"/>
                      </a:endParaRPr>
                    </a:p>
                  </a:txBody>
                  <a:tcPr marL="68580" marR="68580" marT="0" marB="0"/>
                </a:tc>
              </a:tr>
              <a:tr h="636371">
                <a:tc>
                  <a:txBody>
                    <a:bodyPr/>
                    <a:lstStyle/>
                    <a:p>
                      <a:pPr marL="0" marR="0">
                        <a:spcBef>
                          <a:spcPts val="0"/>
                        </a:spcBef>
                        <a:spcAft>
                          <a:spcPts val="0"/>
                        </a:spcAft>
                        <a:tabLst>
                          <a:tab pos="114300" algn="l"/>
                          <a:tab pos="3657600" algn="r"/>
                          <a:tab pos="3886200" algn="l"/>
                          <a:tab pos="5143500" algn="l"/>
                          <a:tab pos="7200900" algn="r"/>
                        </a:tabLst>
                      </a:pPr>
                      <a:r>
                        <a:rPr lang="en-US" sz="1200">
                          <a:effectLst/>
                        </a:rPr>
                        <a:t>G 245 Assesses: program is appropriate, adequate, </a:t>
                      </a:r>
                      <a:endParaRPr lang="en-US" sz="2400">
                        <a:effectLst/>
                      </a:endParaRPr>
                    </a:p>
                    <a:p>
                      <a:pPr marL="0" marR="0">
                        <a:spcBef>
                          <a:spcPts val="0"/>
                        </a:spcBef>
                        <a:spcAft>
                          <a:spcPts val="0"/>
                        </a:spcAft>
                        <a:tabLst>
                          <a:tab pos="114300" algn="l"/>
                          <a:tab pos="3657600" algn="r"/>
                          <a:tab pos="3886200" algn="l"/>
                          <a:tab pos="5143500" algn="l"/>
                          <a:tab pos="7200900" algn="r"/>
                        </a:tabLst>
                      </a:pPr>
                      <a:r>
                        <a:rPr lang="en-US" sz="1200">
                          <a:effectLst/>
                        </a:rPr>
                        <a:t>            effective and efficient</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200">
                          <a:effectLst/>
                        </a:rPr>
                        <a:t> </a:t>
                      </a:r>
                      <a:endParaRPr lang="en-US" sz="2400">
                        <a:effectLst/>
                        <a:latin typeface="Times New Roman" panose="02020603050405020304" pitchFamily="18" charset="0"/>
                        <a:ea typeface="Times New Roman" panose="02020603050405020304" pitchFamily="18" charset="0"/>
                      </a:endParaRPr>
                    </a:p>
                  </a:txBody>
                  <a:tcPr marL="68580" marR="68580" marT="0" marB="0"/>
                </a:tc>
              </a:tr>
              <a:tr h="318186">
                <a:tc>
                  <a:txBody>
                    <a:bodyPr/>
                    <a:lstStyle/>
                    <a:p>
                      <a:pPr marL="0" marR="0">
                        <a:spcBef>
                          <a:spcPts val="0"/>
                        </a:spcBef>
                        <a:spcAft>
                          <a:spcPts val="0"/>
                        </a:spcAft>
                        <a:tabLst>
                          <a:tab pos="114300" algn="l"/>
                          <a:tab pos="3657600" algn="r"/>
                          <a:tab pos="3886200" algn="l"/>
                          <a:tab pos="5143500" algn="l"/>
                          <a:tab pos="7200900" algn="r"/>
                        </a:tabLst>
                      </a:pPr>
                      <a:r>
                        <a:rPr lang="en-US" sz="1200">
                          <a:effectLst/>
                        </a:rPr>
                        <a:t>G 246 Evaluation results reported &amp; acted upon</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200">
                          <a:effectLst/>
                        </a:rPr>
                        <a:t> </a:t>
                      </a:r>
                      <a:endParaRPr lang="en-US" sz="2400">
                        <a:effectLst/>
                        <a:latin typeface="Times New Roman" panose="02020603050405020304" pitchFamily="18" charset="0"/>
                        <a:ea typeface="Times New Roman" panose="02020603050405020304" pitchFamily="18" charset="0"/>
                      </a:endParaRPr>
                    </a:p>
                  </a:txBody>
                  <a:tcPr marL="68580" marR="68580" marT="0" marB="0"/>
                </a:tc>
              </a:tr>
              <a:tr h="318186">
                <a:tc>
                  <a:txBody>
                    <a:bodyPr/>
                    <a:lstStyle/>
                    <a:p>
                      <a:pPr marL="0" marR="0">
                        <a:spcBef>
                          <a:spcPts val="0"/>
                        </a:spcBef>
                        <a:spcAft>
                          <a:spcPts val="0"/>
                        </a:spcAft>
                        <a:tabLst>
                          <a:tab pos="114300" algn="l"/>
                          <a:tab pos="3657600" algn="r"/>
                          <a:tab pos="3886200" algn="l"/>
                          <a:tab pos="5143500" algn="l"/>
                          <a:tab pos="7200900" algn="r"/>
                        </a:tabLst>
                      </a:pPr>
                      <a:r>
                        <a:rPr lang="en-US" sz="1200">
                          <a:effectLst/>
                        </a:rPr>
                        <a:t>G 247 Evaluation maintained separately</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200" dirty="0">
                          <a:effectLst/>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10" name="Rectangle 9"/>
          <p:cNvSpPr/>
          <p:nvPr/>
        </p:nvSpPr>
        <p:spPr>
          <a:xfrm>
            <a:off x="6116596" y="329684"/>
            <a:ext cx="5064207" cy="369332"/>
          </a:xfrm>
          <a:prstGeom prst="rect">
            <a:avLst/>
          </a:prstGeom>
        </p:spPr>
        <p:txBody>
          <a:bodyPr wrap="none">
            <a:spAutoFit/>
          </a:bodyPr>
          <a:lstStyle/>
          <a:p>
            <a:r>
              <a:rPr lang="en-US" b="1" dirty="0">
                <a:latin typeface="Comic Sans MS" panose="030F0702030302020204" pitchFamily="66" charset="0"/>
                <a:ea typeface="Times New Roman" panose="02020603050405020304" pitchFamily="18" charset="0"/>
              </a:rPr>
              <a:t>Standard: Policy and Administrative Review</a:t>
            </a:r>
            <a:endParaRPr lang="en-US" sz="3600" dirty="0">
              <a:effectLst/>
              <a:latin typeface="Times New Roman" panose="02020603050405020304" pitchFamily="18" charset="0"/>
              <a:ea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69266786"/>
              </p:ext>
            </p:extLst>
          </p:nvPr>
        </p:nvGraphicFramePr>
        <p:xfrm>
          <a:off x="6116595" y="755990"/>
          <a:ext cx="5064207" cy="929936"/>
        </p:xfrm>
        <a:graphic>
          <a:graphicData uri="http://schemas.openxmlformats.org/drawingml/2006/table">
            <a:tbl>
              <a:tblPr firstRow="1" firstCol="1" lastRow="1" lastCol="1" bandRow="1" bandCol="1">
                <a:tableStyleId>{5C22544A-7EE6-4342-B048-85BDC9FD1C3A}</a:tableStyleId>
              </a:tblPr>
              <a:tblGrid>
                <a:gridCol w="4718100"/>
                <a:gridCol w="346107"/>
              </a:tblGrid>
              <a:tr h="309979">
                <a:tc>
                  <a:txBody>
                    <a:bodyPr/>
                    <a:lstStyle/>
                    <a:p>
                      <a:pPr marL="0" marR="0">
                        <a:spcBef>
                          <a:spcPts val="0"/>
                        </a:spcBef>
                        <a:spcAft>
                          <a:spcPts val="0"/>
                        </a:spcAft>
                        <a:tabLst>
                          <a:tab pos="114300" algn="l"/>
                          <a:tab pos="3657600" algn="r"/>
                          <a:tab pos="3886200" algn="l"/>
                          <a:tab pos="5143500" algn="l"/>
                          <a:tab pos="7200900" algn="r"/>
                        </a:tabLst>
                      </a:pPr>
                      <a:r>
                        <a:rPr lang="en-US" sz="1200" dirty="0">
                          <a:effectLst/>
                        </a:rPr>
                        <a:t>G 248 Policies and administrative practices reviewed</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200">
                          <a:effectLst/>
                        </a:rPr>
                        <a:t> </a:t>
                      </a:r>
                      <a:endParaRPr lang="en-US" sz="2400">
                        <a:effectLst/>
                        <a:latin typeface="Times New Roman" panose="02020603050405020304" pitchFamily="18" charset="0"/>
                        <a:ea typeface="Times New Roman" panose="02020603050405020304" pitchFamily="18" charset="0"/>
                      </a:endParaRPr>
                    </a:p>
                  </a:txBody>
                  <a:tcPr marL="68580" marR="68580" marT="0" marB="0"/>
                </a:tc>
              </a:tr>
              <a:tr h="619957">
                <a:tc>
                  <a:txBody>
                    <a:bodyPr/>
                    <a:lstStyle/>
                    <a:p>
                      <a:pPr marL="0" marR="0">
                        <a:spcBef>
                          <a:spcPts val="0"/>
                        </a:spcBef>
                        <a:spcAft>
                          <a:spcPts val="0"/>
                        </a:spcAft>
                        <a:tabLst>
                          <a:tab pos="114300" algn="l"/>
                          <a:tab pos="3657600" algn="r"/>
                          <a:tab pos="3886200" algn="l"/>
                          <a:tab pos="5143500" algn="l"/>
                          <a:tab pos="7200900" algn="r"/>
                        </a:tabLst>
                      </a:pPr>
                      <a:r>
                        <a:rPr lang="en-US" sz="1200">
                          <a:effectLst/>
                        </a:rPr>
                        <a:t>G 249 Mechanism established in writing for collection</a:t>
                      </a:r>
                      <a:endParaRPr lang="en-US" sz="2400">
                        <a:effectLst/>
                      </a:endParaRPr>
                    </a:p>
                    <a:p>
                      <a:pPr marL="0" marR="0">
                        <a:spcBef>
                          <a:spcPts val="0"/>
                        </a:spcBef>
                        <a:spcAft>
                          <a:spcPts val="0"/>
                        </a:spcAft>
                        <a:tabLst>
                          <a:tab pos="114300" algn="l"/>
                          <a:tab pos="3657600" algn="r"/>
                          <a:tab pos="3886200" algn="l"/>
                          <a:tab pos="5143500" algn="l"/>
                          <a:tab pos="7200900" algn="r"/>
                        </a:tabLst>
                      </a:pPr>
                      <a:r>
                        <a:rPr lang="en-US" sz="1200">
                          <a:effectLst/>
                        </a:rPr>
                        <a:t>            of pertinent data</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200" dirty="0">
                          <a:effectLst/>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12" name="Rectangle 11"/>
          <p:cNvSpPr/>
          <p:nvPr/>
        </p:nvSpPr>
        <p:spPr>
          <a:xfrm>
            <a:off x="6116595" y="1822372"/>
            <a:ext cx="3881191" cy="369332"/>
          </a:xfrm>
          <a:prstGeom prst="rect">
            <a:avLst/>
          </a:prstGeom>
        </p:spPr>
        <p:txBody>
          <a:bodyPr wrap="none">
            <a:spAutoFit/>
          </a:bodyPr>
          <a:lstStyle/>
          <a:p>
            <a:r>
              <a:rPr lang="en-US" b="1" dirty="0">
                <a:latin typeface="Comic Sans MS" panose="030F0702030302020204" pitchFamily="66" charset="0"/>
                <a:ea typeface="Times New Roman" panose="02020603050405020304" pitchFamily="18" charset="0"/>
              </a:rPr>
              <a:t>Standard: Clinical Record Review</a:t>
            </a:r>
            <a:endParaRPr lang="en-US" sz="3600" dirty="0">
              <a:effectLst/>
              <a:latin typeface="Times New Roman" panose="02020603050405020304" pitchFamily="18" charset="0"/>
              <a:ea typeface="Times New Roman" panose="02020603050405020304" pitchFamily="18"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439603426"/>
              </p:ext>
            </p:extLst>
          </p:nvPr>
        </p:nvGraphicFramePr>
        <p:xfrm>
          <a:off x="6116594" y="2191704"/>
          <a:ext cx="5180055" cy="1503996"/>
        </p:xfrm>
        <a:graphic>
          <a:graphicData uri="http://schemas.openxmlformats.org/drawingml/2006/table">
            <a:tbl>
              <a:tblPr firstRow="1" firstCol="1" lastRow="1" lastCol="1" bandRow="1" bandCol="1">
                <a:tableStyleId>{5C22544A-7EE6-4342-B048-85BDC9FD1C3A}</a:tableStyleId>
              </a:tblPr>
              <a:tblGrid>
                <a:gridCol w="4826030"/>
                <a:gridCol w="354025"/>
              </a:tblGrid>
              <a:tr h="751998">
                <a:tc>
                  <a:txBody>
                    <a:bodyPr/>
                    <a:lstStyle/>
                    <a:p>
                      <a:pPr marL="0" marR="0">
                        <a:spcBef>
                          <a:spcPts val="0"/>
                        </a:spcBef>
                        <a:spcAft>
                          <a:spcPts val="0"/>
                        </a:spcAft>
                        <a:tabLst>
                          <a:tab pos="114300" algn="l"/>
                          <a:tab pos="3657600" algn="r"/>
                          <a:tab pos="3886200" algn="l"/>
                          <a:tab pos="5143500" algn="l"/>
                          <a:tab pos="7200900" algn="r"/>
                        </a:tabLst>
                      </a:pPr>
                      <a:r>
                        <a:rPr lang="en-US" sz="1200">
                          <a:effectLst/>
                        </a:rPr>
                        <a:t>G 250 Quarterly review by professionals representing</a:t>
                      </a:r>
                      <a:endParaRPr lang="en-US" sz="2400">
                        <a:effectLst/>
                      </a:endParaRPr>
                    </a:p>
                    <a:p>
                      <a:pPr marL="0" marR="0">
                        <a:spcBef>
                          <a:spcPts val="0"/>
                        </a:spcBef>
                        <a:spcAft>
                          <a:spcPts val="0"/>
                        </a:spcAft>
                        <a:tabLst>
                          <a:tab pos="114300" algn="l"/>
                          <a:tab pos="3657600" algn="r"/>
                          <a:tab pos="3886200" algn="l"/>
                          <a:tab pos="5143500" algn="l"/>
                          <a:tab pos="7200900" algn="r"/>
                        </a:tabLst>
                      </a:pPr>
                      <a:r>
                        <a:rPr lang="en-US" sz="1200">
                          <a:effectLst/>
                        </a:rPr>
                        <a:t>            Scope of program; active &amp; closed records</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200">
                          <a:effectLst/>
                        </a:rPr>
                        <a:t> </a:t>
                      </a:r>
                      <a:endParaRPr lang="en-US" sz="2400">
                        <a:effectLst/>
                        <a:latin typeface="Times New Roman" panose="02020603050405020304" pitchFamily="18" charset="0"/>
                        <a:ea typeface="Times New Roman" panose="02020603050405020304" pitchFamily="18" charset="0"/>
                      </a:endParaRPr>
                    </a:p>
                  </a:txBody>
                  <a:tcPr marL="68580" marR="68580" marT="0" marB="0"/>
                </a:tc>
              </a:tr>
              <a:tr h="751998">
                <a:tc>
                  <a:txBody>
                    <a:bodyPr/>
                    <a:lstStyle/>
                    <a:p>
                      <a:pPr marL="0" marR="0">
                        <a:spcBef>
                          <a:spcPts val="0"/>
                        </a:spcBef>
                        <a:spcAft>
                          <a:spcPts val="0"/>
                        </a:spcAft>
                        <a:tabLst>
                          <a:tab pos="114300" algn="l"/>
                          <a:tab pos="3657600" algn="r"/>
                          <a:tab pos="3886200" algn="l"/>
                          <a:tab pos="5143500" algn="l"/>
                          <a:tab pos="7200900" algn="r"/>
                        </a:tabLst>
                      </a:pPr>
                      <a:r>
                        <a:rPr lang="en-US" sz="1200">
                          <a:effectLst/>
                        </a:rPr>
                        <a:t>G 251 Continuing review to determine adequacy of POC</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200" dirty="0">
                          <a:effectLst/>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8931895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484.55 Comprehensive Assessment of Patients (G330)</a:t>
            </a:r>
          </a:p>
          <a:p>
            <a:pPr lvl="1"/>
            <a:r>
              <a:rPr lang="en-US" dirty="0" smtClean="0"/>
              <a:t>*</a:t>
            </a:r>
            <a:r>
              <a:rPr lang="en-US" dirty="0"/>
              <a:t>RN conducts initial comprehensive assessment (G331)</a:t>
            </a:r>
          </a:p>
          <a:p>
            <a:pPr lvl="1"/>
            <a:r>
              <a:rPr lang="en-US" dirty="0" smtClean="0"/>
              <a:t>*</a:t>
            </a:r>
            <a:r>
              <a:rPr lang="en-US" dirty="0"/>
              <a:t>Initial assessment within 48 hours/MD order (G332)</a:t>
            </a:r>
          </a:p>
          <a:p>
            <a:pPr lvl="1"/>
            <a:r>
              <a:rPr lang="en-US" dirty="0" smtClean="0"/>
              <a:t>*</a:t>
            </a:r>
            <a:r>
              <a:rPr lang="en-US" dirty="0"/>
              <a:t>Comprehensive assessment completed in 5 days (G334)</a:t>
            </a:r>
          </a:p>
          <a:p>
            <a:pPr lvl="1"/>
            <a:r>
              <a:rPr lang="en-US" dirty="0" smtClean="0"/>
              <a:t>*</a:t>
            </a:r>
            <a:r>
              <a:rPr lang="en-US" dirty="0"/>
              <a:t>RN completion of comprehensive assessment (G335)</a:t>
            </a:r>
          </a:p>
          <a:p>
            <a:pPr lvl="1"/>
            <a:r>
              <a:rPr lang="en-US" dirty="0" smtClean="0"/>
              <a:t>*</a:t>
            </a:r>
            <a:r>
              <a:rPr lang="en-US" dirty="0"/>
              <a:t>Therapist can complete therapy only assessment (G336)</a:t>
            </a:r>
          </a:p>
          <a:p>
            <a:pPr lvl="1"/>
            <a:r>
              <a:rPr lang="en-US" dirty="0" smtClean="0"/>
              <a:t>*</a:t>
            </a:r>
            <a:r>
              <a:rPr lang="en-US" dirty="0"/>
              <a:t>Drug regimen review complete (G337)</a:t>
            </a:r>
          </a:p>
          <a:p>
            <a:pPr lvl="1"/>
            <a:r>
              <a:rPr lang="en-US" dirty="0" smtClean="0"/>
              <a:t>*</a:t>
            </a:r>
            <a:r>
              <a:rPr lang="en-US" dirty="0"/>
              <a:t>Comprehensive assessment updated as needed (G338)</a:t>
            </a:r>
          </a:p>
          <a:p>
            <a:pPr lvl="1"/>
            <a:r>
              <a:rPr lang="en-US" dirty="0" smtClean="0"/>
              <a:t>*</a:t>
            </a:r>
            <a:r>
              <a:rPr lang="en-US" dirty="0"/>
              <a:t>Comp assessment updated after hospitalization (G340)</a:t>
            </a:r>
          </a:p>
          <a:p>
            <a:r>
              <a:rPr lang="en-US" dirty="0"/>
              <a:t>Level 2 Standards:</a:t>
            </a:r>
          </a:p>
          <a:p>
            <a:pPr lvl="1"/>
            <a:r>
              <a:rPr lang="en-US" dirty="0" err="1" smtClean="0"/>
              <a:t>Recert</a:t>
            </a:r>
            <a:r>
              <a:rPr lang="en-US" dirty="0" smtClean="0"/>
              <a:t> </a:t>
            </a:r>
            <a:r>
              <a:rPr lang="en-US" dirty="0"/>
              <a:t>assessment within 5 days of 60-day episode (G339)</a:t>
            </a:r>
          </a:p>
          <a:p>
            <a:pPr lvl="1"/>
            <a:r>
              <a:rPr lang="en-US" dirty="0" smtClean="0"/>
              <a:t>Discharge </a:t>
            </a:r>
            <a:r>
              <a:rPr lang="en-US" dirty="0"/>
              <a:t>assessment (G341)</a:t>
            </a:r>
          </a:p>
          <a:p>
            <a:r>
              <a:rPr lang="en-US" dirty="0"/>
              <a:t>Other: G333, </a:t>
            </a:r>
            <a:r>
              <a:rPr lang="en-US" dirty="0" smtClean="0"/>
              <a:t>G342</a:t>
            </a:r>
            <a:endParaRPr lang="en-US" dirty="0"/>
          </a:p>
        </p:txBody>
      </p:sp>
      <p:sp>
        <p:nvSpPr>
          <p:cNvPr id="4" name="Title 1"/>
          <p:cNvSpPr>
            <a:spLocks noGrp="1"/>
          </p:cNvSpPr>
          <p:nvPr>
            <p:ph type="title"/>
          </p:nvPr>
        </p:nvSpPr>
        <p:spPr>
          <a:xfrm>
            <a:off x="684212" y="388861"/>
            <a:ext cx="10498138" cy="933753"/>
          </a:xfrm>
        </p:spPr>
        <p:txBody>
          <a:bodyPr>
            <a:normAutofit fontScale="90000"/>
          </a:bodyPr>
          <a:lstStyle/>
          <a:p>
            <a:r>
              <a:rPr lang="en-US" dirty="0" smtClean="0"/>
              <a:t>Home Health Patient Record – Level 1 G tags</a:t>
            </a:r>
            <a:endParaRPr lang="en-US" dirty="0"/>
          </a:p>
        </p:txBody>
      </p:sp>
    </p:spTree>
    <p:extLst>
      <p:ext uri="{BB962C8B-B14F-4D97-AF65-F5344CB8AC3E}">
        <p14:creationId xmlns:p14="http://schemas.microsoft.com/office/powerpoint/2010/main" val="29057208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80066" y="596384"/>
            <a:ext cx="4669868" cy="369332"/>
          </a:xfrm>
          <a:prstGeom prst="rect">
            <a:avLst/>
          </a:prstGeom>
        </p:spPr>
        <p:txBody>
          <a:bodyPr wrap="none">
            <a:spAutoFit/>
          </a:bodyPr>
          <a:lstStyle/>
          <a:p>
            <a:r>
              <a:rPr lang="en-US" b="1" dirty="0">
                <a:latin typeface="Comic Sans MS" panose="030F0702030302020204" pitchFamily="66" charset="0"/>
                <a:ea typeface="Times New Roman" panose="02020603050405020304" pitchFamily="18" charset="0"/>
              </a:rPr>
              <a:t>484.55 CoP: Comprehensive Assessment</a:t>
            </a:r>
            <a:endParaRPr lang="en-US" sz="3600" dirty="0">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281073036"/>
              </p:ext>
            </p:extLst>
          </p:nvPr>
        </p:nvGraphicFramePr>
        <p:xfrm>
          <a:off x="3380066" y="1020841"/>
          <a:ext cx="5001934" cy="2560320"/>
        </p:xfrm>
        <a:graphic>
          <a:graphicData uri="http://schemas.openxmlformats.org/drawingml/2006/table">
            <a:tbl>
              <a:tblPr firstRow="1" firstCol="1" lastRow="1" lastCol="1" bandRow="1" bandCol="1">
                <a:tableStyleId>{5C22544A-7EE6-4342-B048-85BDC9FD1C3A}</a:tableStyleId>
              </a:tblPr>
              <a:tblGrid>
                <a:gridCol w="4294509"/>
                <a:gridCol w="707425"/>
              </a:tblGrid>
              <a:tr h="335892">
                <a:tc>
                  <a:txBody>
                    <a:bodyPr/>
                    <a:lstStyle/>
                    <a:p>
                      <a:pPr marL="0" marR="0">
                        <a:spcBef>
                          <a:spcPts val="0"/>
                        </a:spcBef>
                        <a:spcAft>
                          <a:spcPts val="0"/>
                        </a:spcAft>
                        <a:tabLst>
                          <a:tab pos="114300" algn="l"/>
                          <a:tab pos="3657600" algn="r"/>
                          <a:tab pos="3886200" algn="l"/>
                          <a:tab pos="5143500" algn="l"/>
                          <a:tab pos="7200900" algn="r"/>
                        </a:tabLst>
                      </a:pPr>
                      <a:r>
                        <a:rPr lang="en-US" sz="1200" dirty="0">
                          <a:effectLst/>
                        </a:rPr>
                        <a:t>G 330 Patient specific comprehensive assessment</a:t>
                      </a:r>
                      <a:endParaRPr lang="en-US" sz="2400" dirty="0">
                        <a:effectLst/>
                      </a:endParaRPr>
                    </a:p>
                    <a:p>
                      <a:pPr marL="0" marR="0">
                        <a:spcBef>
                          <a:spcPts val="0"/>
                        </a:spcBef>
                        <a:spcAft>
                          <a:spcPts val="0"/>
                        </a:spcAft>
                        <a:tabLst>
                          <a:tab pos="114300" algn="l"/>
                          <a:tab pos="3657600" algn="r"/>
                          <a:tab pos="3886200" algn="l"/>
                          <a:tab pos="5143500" algn="l"/>
                          <a:tab pos="7200900" algn="r"/>
                        </a:tabLst>
                      </a:pPr>
                      <a:r>
                        <a:rPr lang="en-US" sz="1200" dirty="0">
                          <a:effectLst/>
                        </a:rPr>
                        <a:t>           requirements (includes OASIS requirements)</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200">
                          <a:effectLst/>
                        </a:rPr>
                        <a:t> </a:t>
                      </a:r>
                      <a:endParaRPr lang="en-US" sz="2400">
                        <a:effectLst/>
                        <a:latin typeface="Times New Roman" panose="02020603050405020304" pitchFamily="18" charset="0"/>
                        <a:ea typeface="Times New Roman" panose="02020603050405020304" pitchFamily="18" charset="0"/>
                      </a:endParaRPr>
                    </a:p>
                  </a:txBody>
                  <a:tcPr marL="68580" marR="68580" marT="0" marB="0"/>
                </a:tc>
              </a:tr>
              <a:tr h="167946">
                <a:tc>
                  <a:txBody>
                    <a:bodyPr/>
                    <a:lstStyle/>
                    <a:p>
                      <a:pPr marL="0" marR="0">
                        <a:spcBef>
                          <a:spcPts val="0"/>
                        </a:spcBef>
                        <a:spcAft>
                          <a:spcPts val="0"/>
                        </a:spcAft>
                        <a:tabLst>
                          <a:tab pos="114300" algn="l"/>
                          <a:tab pos="3657600" algn="r"/>
                          <a:tab pos="3886200" algn="l"/>
                          <a:tab pos="5143500" algn="l"/>
                          <a:tab pos="7200900" algn="r"/>
                        </a:tabLst>
                      </a:pPr>
                      <a:r>
                        <a:rPr lang="en-US" sz="1200">
                          <a:effectLst/>
                        </a:rPr>
                        <a:t>G 331 RN must make initial assessment visit</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200">
                          <a:effectLst/>
                        </a:rPr>
                        <a:t>1</a:t>
                      </a:r>
                      <a:endParaRPr lang="en-US" sz="2400">
                        <a:effectLst/>
                        <a:latin typeface="Times New Roman" panose="02020603050405020304" pitchFamily="18" charset="0"/>
                        <a:ea typeface="Times New Roman" panose="02020603050405020304" pitchFamily="18" charset="0"/>
                      </a:endParaRPr>
                    </a:p>
                  </a:txBody>
                  <a:tcPr marL="68580" marR="68580" marT="0" marB="0"/>
                </a:tc>
              </a:tr>
              <a:tr h="335892">
                <a:tc>
                  <a:txBody>
                    <a:bodyPr/>
                    <a:lstStyle/>
                    <a:p>
                      <a:pPr marL="0" marR="0">
                        <a:spcBef>
                          <a:spcPts val="0"/>
                        </a:spcBef>
                        <a:spcAft>
                          <a:spcPts val="0"/>
                        </a:spcAft>
                        <a:tabLst>
                          <a:tab pos="114300" algn="l"/>
                          <a:tab pos="3657600" algn="r"/>
                          <a:tab pos="3886200" algn="l"/>
                          <a:tab pos="5143500" algn="l"/>
                          <a:tab pos="7200900" algn="r"/>
                        </a:tabLst>
                      </a:pPr>
                      <a:r>
                        <a:rPr lang="en-US" sz="1200">
                          <a:effectLst/>
                        </a:rPr>
                        <a:t>G 332 Initial visit within 48 hours of referral or on MD </a:t>
                      </a:r>
                      <a:endParaRPr lang="en-US" sz="2400">
                        <a:effectLst/>
                      </a:endParaRPr>
                    </a:p>
                    <a:p>
                      <a:pPr marL="0" marR="0">
                        <a:spcBef>
                          <a:spcPts val="0"/>
                        </a:spcBef>
                        <a:spcAft>
                          <a:spcPts val="0"/>
                        </a:spcAft>
                        <a:tabLst>
                          <a:tab pos="114300" algn="l"/>
                          <a:tab pos="3657600" algn="r"/>
                          <a:tab pos="3886200" algn="l"/>
                          <a:tab pos="5143500" algn="l"/>
                          <a:tab pos="7200900" algn="r"/>
                        </a:tabLst>
                      </a:pPr>
                      <a:r>
                        <a:rPr lang="en-US" sz="1200">
                          <a:effectLst/>
                        </a:rPr>
                        <a:t>           ordered start of care</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200">
                          <a:effectLst/>
                        </a:rPr>
                        <a:t>1</a:t>
                      </a:r>
                      <a:endParaRPr lang="en-US" sz="2400">
                        <a:effectLst/>
                        <a:latin typeface="Times New Roman" panose="02020603050405020304" pitchFamily="18" charset="0"/>
                        <a:ea typeface="Times New Roman" panose="02020603050405020304" pitchFamily="18" charset="0"/>
                      </a:endParaRPr>
                    </a:p>
                  </a:txBody>
                  <a:tcPr marL="68580" marR="68580" marT="0" marB="0"/>
                </a:tc>
              </a:tr>
              <a:tr h="503838">
                <a:tc>
                  <a:txBody>
                    <a:bodyPr/>
                    <a:lstStyle/>
                    <a:p>
                      <a:pPr marL="0" marR="0">
                        <a:spcBef>
                          <a:spcPts val="0"/>
                        </a:spcBef>
                        <a:spcAft>
                          <a:spcPts val="0"/>
                        </a:spcAft>
                        <a:tabLst>
                          <a:tab pos="114300" algn="l"/>
                          <a:tab pos="3657600" algn="r"/>
                          <a:tab pos="3886200" algn="l"/>
                          <a:tab pos="5143500" algn="l"/>
                          <a:tab pos="7200900" algn="r"/>
                        </a:tabLst>
                      </a:pPr>
                      <a:r>
                        <a:rPr lang="en-US" sz="1200">
                          <a:effectLst/>
                        </a:rPr>
                        <a:t>G 333 If rehab is only service, SLP or PT, other</a:t>
                      </a:r>
                      <a:endParaRPr lang="en-US" sz="2400">
                        <a:effectLst/>
                      </a:endParaRPr>
                    </a:p>
                    <a:p>
                      <a:pPr marL="0" marR="0">
                        <a:spcBef>
                          <a:spcPts val="0"/>
                        </a:spcBef>
                        <a:spcAft>
                          <a:spcPts val="0"/>
                        </a:spcAft>
                        <a:tabLst>
                          <a:tab pos="114300" algn="l"/>
                          <a:tab pos="3657600" algn="r"/>
                          <a:tab pos="3886200" algn="l"/>
                          <a:tab pos="5143500" algn="l"/>
                          <a:tab pos="7200900" algn="r"/>
                        </a:tabLst>
                      </a:pPr>
                      <a:r>
                        <a:rPr lang="en-US" sz="1200">
                          <a:effectLst/>
                        </a:rPr>
                        <a:t>           appropriate discipline can make initial visit; </a:t>
                      </a:r>
                      <a:endParaRPr lang="en-US" sz="2400">
                        <a:effectLst/>
                      </a:endParaRPr>
                    </a:p>
                    <a:p>
                      <a:pPr marL="0" marR="0">
                        <a:spcBef>
                          <a:spcPts val="0"/>
                        </a:spcBef>
                        <a:spcAft>
                          <a:spcPts val="0"/>
                        </a:spcAft>
                        <a:tabLst>
                          <a:tab pos="114300" algn="l"/>
                          <a:tab pos="3657600" algn="r"/>
                          <a:tab pos="3886200" algn="l"/>
                          <a:tab pos="5143500" algn="l"/>
                          <a:tab pos="7200900" algn="r"/>
                        </a:tabLst>
                      </a:pPr>
                      <a:r>
                        <a:rPr lang="en-US" sz="1200">
                          <a:effectLst/>
                        </a:rPr>
                        <a:t>           on non-Medicare patients, OT can do</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200">
                          <a:effectLst/>
                        </a:rPr>
                        <a:t> </a:t>
                      </a:r>
                      <a:endParaRPr lang="en-US" sz="2400">
                        <a:effectLst/>
                        <a:latin typeface="Times New Roman" panose="02020603050405020304" pitchFamily="18" charset="0"/>
                        <a:ea typeface="Times New Roman" panose="02020603050405020304" pitchFamily="18" charset="0"/>
                      </a:endParaRPr>
                    </a:p>
                  </a:txBody>
                  <a:tcPr marL="68580" marR="68580" marT="0" marB="0"/>
                </a:tc>
              </a:tr>
              <a:tr h="335892">
                <a:tc>
                  <a:txBody>
                    <a:bodyPr/>
                    <a:lstStyle/>
                    <a:p>
                      <a:pPr marL="0" marR="0">
                        <a:spcBef>
                          <a:spcPts val="0"/>
                        </a:spcBef>
                        <a:spcAft>
                          <a:spcPts val="0"/>
                        </a:spcAft>
                        <a:tabLst>
                          <a:tab pos="114300" algn="l"/>
                          <a:tab pos="3657600" algn="r"/>
                          <a:tab pos="3886200" algn="l"/>
                          <a:tab pos="5143500" algn="l"/>
                          <a:tab pos="7200900" algn="r"/>
                        </a:tabLst>
                      </a:pPr>
                      <a:r>
                        <a:rPr lang="en-US" sz="1200">
                          <a:effectLst/>
                        </a:rPr>
                        <a:t>G 334 Completed no later than 5 calendar days from </a:t>
                      </a:r>
                      <a:endParaRPr lang="en-US" sz="2400">
                        <a:effectLst/>
                      </a:endParaRPr>
                    </a:p>
                    <a:p>
                      <a:pPr marL="0" marR="0">
                        <a:spcBef>
                          <a:spcPts val="0"/>
                        </a:spcBef>
                        <a:spcAft>
                          <a:spcPts val="0"/>
                        </a:spcAft>
                        <a:tabLst>
                          <a:tab pos="114300" algn="l"/>
                          <a:tab pos="3657600" algn="r"/>
                          <a:tab pos="3886200" algn="l"/>
                          <a:tab pos="5143500" algn="l"/>
                          <a:tab pos="7200900" algn="r"/>
                        </a:tabLst>
                      </a:pPr>
                      <a:r>
                        <a:rPr lang="en-US" sz="1200">
                          <a:effectLst/>
                        </a:rPr>
                        <a:t>           start of care</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200">
                          <a:effectLst/>
                        </a:rPr>
                        <a:t>1</a:t>
                      </a:r>
                      <a:endParaRPr lang="en-US" sz="2400">
                        <a:effectLst/>
                        <a:latin typeface="Times New Roman" panose="02020603050405020304" pitchFamily="18" charset="0"/>
                        <a:ea typeface="Times New Roman" panose="02020603050405020304" pitchFamily="18" charset="0"/>
                      </a:endParaRPr>
                    </a:p>
                  </a:txBody>
                  <a:tcPr marL="68580" marR="68580" marT="0" marB="0"/>
                </a:tc>
              </a:tr>
              <a:tr h="335892">
                <a:tc>
                  <a:txBody>
                    <a:bodyPr/>
                    <a:lstStyle/>
                    <a:p>
                      <a:pPr marL="0" marR="0">
                        <a:spcBef>
                          <a:spcPts val="0"/>
                        </a:spcBef>
                        <a:spcAft>
                          <a:spcPts val="0"/>
                        </a:spcAft>
                        <a:tabLst>
                          <a:tab pos="114300" algn="l"/>
                          <a:tab pos="3657600" algn="r"/>
                          <a:tab pos="3886200" algn="l"/>
                          <a:tab pos="5143500" algn="l"/>
                          <a:tab pos="7200900" algn="r"/>
                        </a:tabLst>
                      </a:pPr>
                      <a:r>
                        <a:rPr lang="en-US" sz="1200">
                          <a:effectLst/>
                        </a:rPr>
                        <a:t>G 335 RN must complete comprehensive assessment </a:t>
                      </a:r>
                      <a:endParaRPr lang="en-US" sz="2400">
                        <a:effectLst/>
                      </a:endParaRPr>
                    </a:p>
                    <a:p>
                      <a:pPr marL="0" marR="0">
                        <a:spcBef>
                          <a:spcPts val="0"/>
                        </a:spcBef>
                        <a:spcAft>
                          <a:spcPts val="0"/>
                        </a:spcAft>
                        <a:tabLst>
                          <a:tab pos="114300" algn="l"/>
                          <a:tab pos="3657600" algn="r"/>
                          <a:tab pos="3886200" algn="l"/>
                          <a:tab pos="5143500" algn="l"/>
                          <a:tab pos="7200900" algn="r"/>
                        </a:tabLst>
                      </a:pPr>
                      <a:r>
                        <a:rPr lang="en-US" sz="1200">
                          <a:effectLst/>
                        </a:rPr>
                        <a:t>           &amp; determine Medicare homebound status</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200">
                          <a:effectLst/>
                        </a:rPr>
                        <a:t>1</a:t>
                      </a:r>
                      <a:endParaRPr lang="en-US" sz="2400">
                        <a:effectLst/>
                        <a:latin typeface="Times New Roman" panose="02020603050405020304" pitchFamily="18" charset="0"/>
                        <a:ea typeface="Times New Roman" panose="02020603050405020304" pitchFamily="18" charset="0"/>
                      </a:endParaRPr>
                    </a:p>
                  </a:txBody>
                  <a:tcPr marL="68580" marR="68580" marT="0" marB="0"/>
                </a:tc>
              </a:tr>
              <a:tr h="167946">
                <a:tc>
                  <a:txBody>
                    <a:bodyPr/>
                    <a:lstStyle/>
                    <a:p>
                      <a:pPr marL="0" marR="0">
                        <a:spcBef>
                          <a:spcPts val="0"/>
                        </a:spcBef>
                        <a:spcAft>
                          <a:spcPts val="0"/>
                        </a:spcAft>
                        <a:tabLst>
                          <a:tab pos="114300" algn="l"/>
                          <a:tab pos="3657600" algn="r"/>
                          <a:tab pos="3886200" algn="l"/>
                          <a:tab pos="5143500" algn="l"/>
                          <a:tab pos="7200900" algn="r"/>
                        </a:tabLst>
                      </a:pPr>
                      <a:r>
                        <a:rPr lang="en-US" sz="1200">
                          <a:effectLst/>
                        </a:rPr>
                        <a:t>G 336 If therapy only, therapist may complete</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200">
                          <a:effectLst/>
                        </a:rPr>
                        <a:t>1</a:t>
                      </a:r>
                      <a:endParaRPr lang="en-US" sz="2400">
                        <a:effectLst/>
                        <a:latin typeface="Times New Roman" panose="02020603050405020304" pitchFamily="18" charset="0"/>
                        <a:ea typeface="Times New Roman" panose="02020603050405020304" pitchFamily="18" charset="0"/>
                      </a:endParaRPr>
                    </a:p>
                  </a:txBody>
                  <a:tcPr marL="68580" marR="68580" marT="0" marB="0"/>
                </a:tc>
              </a:tr>
              <a:tr h="167946">
                <a:tc>
                  <a:txBody>
                    <a:bodyPr/>
                    <a:lstStyle/>
                    <a:p>
                      <a:pPr marL="0" marR="0">
                        <a:spcBef>
                          <a:spcPts val="0"/>
                        </a:spcBef>
                        <a:spcAft>
                          <a:spcPts val="0"/>
                        </a:spcAft>
                        <a:tabLst>
                          <a:tab pos="114300" algn="l"/>
                          <a:tab pos="3657600" algn="r"/>
                          <a:tab pos="3886200" algn="l"/>
                          <a:tab pos="5143500" algn="l"/>
                          <a:tab pos="7200900" algn="r"/>
                        </a:tabLst>
                      </a:pPr>
                      <a:r>
                        <a:rPr lang="en-US" sz="1200">
                          <a:effectLst/>
                        </a:rPr>
                        <a:t>G 337 Comp Assessment includes medication review</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200" dirty="0">
                          <a:effectLst/>
                        </a:rPr>
                        <a:t>1</a:t>
                      </a:r>
                      <a:endParaRPr lang="en-US" sz="24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6" name="Rectangle 5"/>
          <p:cNvSpPr/>
          <p:nvPr/>
        </p:nvSpPr>
        <p:spPr>
          <a:xfrm>
            <a:off x="3294406" y="3636286"/>
            <a:ext cx="5641288" cy="369332"/>
          </a:xfrm>
          <a:prstGeom prst="rect">
            <a:avLst/>
          </a:prstGeom>
        </p:spPr>
        <p:txBody>
          <a:bodyPr wrap="none">
            <a:spAutoFit/>
          </a:bodyPr>
          <a:lstStyle/>
          <a:p>
            <a:r>
              <a:rPr lang="en-US" b="1" dirty="0">
                <a:latin typeface="Comic Sans MS" panose="030F0702030302020204" pitchFamily="66" charset="0"/>
                <a:ea typeface="Times New Roman" panose="02020603050405020304" pitchFamily="18" charset="0"/>
              </a:rPr>
              <a:t>Standard: Update of Comprehensive Assessment</a:t>
            </a:r>
            <a:endParaRPr lang="en-US" sz="3600" dirty="0">
              <a:effectLst/>
              <a:latin typeface="Times New Roman" panose="02020603050405020304" pitchFamily="18" charset="0"/>
              <a:ea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866231874"/>
              </p:ext>
            </p:extLst>
          </p:nvPr>
        </p:nvGraphicFramePr>
        <p:xfrm>
          <a:off x="3380066" y="4165279"/>
          <a:ext cx="5001934" cy="1244920"/>
        </p:xfrm>
        <a:graphic>
          <a:graphicData uri="http://schemas.openxmlformats.org/drawingml/2006/table">
            <a:tbl>
              <a:tblPr firstRow="1" firstCol="1" lastRow="1" lastCol="1" bandRow="1" bandCol="1">
                <a:tableStyleId>{5C22544A-7EE6-4342-B048-85BDC9FD1C3A}</a:tableStyleId>
              </a:tblPr>
              <a:tblGrid>
                <a:gridCol w="4294509"/>
                <a:gridCol w="707425"/>
              </a:tblGrid>
              <a:tr h="497968">
                <a:tc>
                  <a:txBody>
                    <a:bodyPr/>
                    <a:lstStyle/>
                    <a:p>
                      <a:pPr marL="0" marR="0">
                        <a:spcBef>
                          <a:spcPts val="0"/>
                        </a:spcBef>
                        <a:spcAft>
                          <a:spcPts val="0"/>
                        </a:spcAft>
                        <a:tabLst>
                          <a:tab pos="114300" algn="l"/>
                          <a:tab pos="3657600" algn="r"/>
                          <a:tab pos="3886200" algn="l"/>
                          <a:tab pos="5143500" algn="l"/>
                          <a:tab pos="7200900" algn="r"/>
                        </a:tabLst>
                      </a:pPr>
                      <a:r>
                        <a:rPr lang="en-US" sz="1200" dirty="0">
                          <a:effectLst/>
                        </a:rPr>
                        <a:t>G 338 Updated as frequently as patient condition </a:t>
                      </a:r>
                      <a:endParaRPr lang="en-US" sz="2400" dirty="0">
                        <a:effectLst/>
                      </a:endParaRPr>
                    </a:p>
                    <a:p>
                      <a:pPr marL="0" marR="0">
                        <a:spcBef>
                          <a:spcPts val="0"/>
                        </a:spcBef>
                        <a:spcAft>
                          <a:spcPts val="0"/>
                        </a:spcAft>
                        <a:tabLst>
                          <a:tab pos="114300" algn="l"/>
                          <a:tab pos="3657600" algn="r"/>
                          <a:tab pos="3886200" algn="l"/>
                          <a:tab pos="5143500" algn="l"/>
                          <a:tab pos="7200900" algn="r"/>
                        </a:tabLst>
                      </a:pPr>
                      <a:r>
                        <a:rPr lang="en-US" sz="1200" dirty="0">
                          <a:effectLst/>
                        </a:rPr>
                        <a:t>           warrants; and</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200">
                          <a:effectLst/>
                        </a:rPr>
                        <a:t>1</a:t>
                      </a:r>
                      <a:endParaRPr lang="en-US" sz="2400">
                        <a:effectLst/>
                        <a:latin typeface="Times New Roman" panose="02020603050405020304" pitchFamily="18" charset="0"/>
                        <a:ea typeface="Times New Roman" panose="02020603050405020304" pitchFamily="18" charset="0"/>
                      </a:endParaRPr>
                    </a:p>
                  </a:txBody>
                  <a:tcPr marL="68580" marR="68580" marT="0" marB="0"/>
                </a:tc>
              </a:tr>
              <a:tr h="248984">
                <a:tc>
                  <a:txBody>
                    <a:bodyPr/>
                    <a:lstStyle/>
                    <a:p>
                      <a:pPr marL="0" marR="0">
                        <a:spcBef>
                          <a:spcPts val="0"/>
                        </a:spcBef>
                        <a:spcAft>
                          <a:spcPts val="0"/>
                        </a:spcAft>
                        <a:tabLst>
                          <a:tab pos="114300" algn="l"/>
                          <a:tab pos="3657600" algn="r"/>
                          <a:tab pos="3886200" algn="l"/>
                          <a:tab pos="5143500" algn="l"/>
                          <a:tab pos="7200900" algn="r"/>
                        </a:tabLst>
                      </a:pPr>
                      <a:r>
                        <a:rPr lang="en-US" sz="1200">
                          <a:effectLst/>
                        </a:rPr>
                        <a:t>G 339 At least by the last 5 days of every 60 days</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200">
                          <a:effectLst/>
                        </a:rPr>
                        <a:t>2</a:t>
                      </a:r>
                      <a:endParaRPr lang="en-US" sz="2400">
                        <a:effectLst/>
                        <a:latin typeface="Times New Roman" panose="02020603050405020304" pitchFamily="18" charset="0"/>
                        <a:ea typeface="Times New Roman" panose="02020603050405020304" pitchFamily="18" charset="0"/>
                      </a:endParaRPr>
                    </a:p>
                  </a:txBody>
                  <a:tcPr marL="68580" marR="68580" marT="0" marB="0"/>
                </a:tc>
              </a:tr>
              <a:tr h="248984">
                <a:tc>
                  <a:txBody>
                    <a:bodyPr/>
                    <a:lstStyle/>
                    <a:p>
                      <a:pPr marL="0" marR="0">
                        <a:spcBef>
                          <a:spcPts val="0"/>
                        </a:spcBef>
                        <a:spcAft>
                          <a:spcPts val="0"/>
                        </a:spcAft>
                        <a:tabLst>
                          <a:tab pos="114300" algn="l"/>
                          <a:tab pos="3657600" algn="r"/>
                          <a:tab pos="3886200" algn="l"/>
                          <a:tab pos="5143500" algn="l"/>
                          <a:tab pos="7200900" algn="r"/>
                        </a:tabLst>
                      </a:pPr>
                      <a:r>
                        <a:rPr lang="en-US" sz="1200">
                          <a:effectLst/>
                        </a:rPr>
                        <a:t>G 340 Within 48 hours of return from &gt; 24 hr hospital </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200">
                          <a:effectLst/>
                        </a:rPr>
                        <a:t>1</a:t>
                      </a:r>
                      <a:endParaRPr lang="en-US" sz="2400">
                        <a:effectLst/>
                        <a:latin typeface="Times New Roman" panose="02020603050405020304" pitchFamily="18" charset="0"/>
                        <a:ea typeface="Times New Roman" panose="02020603050405020304" pitchFamily="18" charset="0"/>
                      </a:endParaRPr>
                    </a:p>
                  </a:txBody>
                  <a:tcPr marL="68580" marR="68580" marT="0" marB="0"/>
                </a:tc>
              </a:tr>
              <a:tr h="248984">
                <a:tc>
                  <a:txBody>
                    <a:bodyPr/>
                    <a:lstStyle/>
                    <a:p>
                      <a:pPr marL="0" marR="0">
                        <a:spcBef>
                          <a:spcPts val="0"/>
                        </a:spcBef>
                        <a:spcAft>
                          <a:spcPts val="0"/>
                        </a:spcAft>
                        <a:tabLst>
                          <a:tab pos="114300" algn="l"/>
                          <a:tab pos="3657600" algn="r"/>
                          <a:tab pos="3886200" algn="l"/>
                          <a:tab pos="5143500" algn="l"/>
                          <a:tab pos="7200900" algn="r"/>
                        </a:tabLst>
                      </a:pPr>
                      <a:r>
                        <a:rPr lang="en-US" sz="1200">
                          <a:effectLst/>
                        </a:rPr>
                        <a:t>G 341 At discharge</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200" dirty="0">
                          <a:effectLst/>
                        </a:rPr>
                        <a:t>2</a:t>
                      </a:r>
                      <a:endParaRPr lang="en-US" sz="24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8" name="Rectangle 7"/>
          <p:cNvSpPr/>
          <p:nvPr/>
        </p:nvSpPr>
        <p:spPr>
          <a:xfrm>
            <a:off x="3294406" y="5417458"/>
            <a:ext cx="5535490" cy="369332"/>
          </a:xfrm>
          <a:prstGeom prst="rect">
            <a:avLst/>
          </a:prstGeom>
        </p:spPr>
        <p:txBody>
          <a:bodyPr wrap="none">
            <a:spAutoFit/>
          </a:bodyPr>
          <a:lstStyle/>
          <a:p>
            <a:r>
              <a:rPr lang="en-US" b="1" dirty="0">
                <a:latin typeface="Comic Sans MS" panose="030F0702030302020204" pitchFamily="66" charset="0"/>
                <a:ea typeface="Times New Roman" panose="02020603050405020304" pitchFamily="18" charset="0"/>
              </a:rPr>
              <a:t>Standard: Incorporation of OASIS Data Items</a:t>
            </a:r>
            <a:endParaRPr lang="en-US" sz="3600" dirty="0">
              <a:effectLst/>
              <a:latin typeface="Times New Roman" panose="02020603050405020304" pitchFamily="18" charset="0"/>
              <a:ea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303037775"/>
              </p:ext>
            </p:extLst>
          </p:nvPr>
        </p:nvGraphicFramePr>
        <p:xfrm>
          <a:off x="3380066" y="5899309"/>
          <a:ext cx="5001934" cy="491966"/>
        </p:xfrm>
        <a:graphic>
          <a:graphicData uri="http://schemas.openxmlformats.org/drawingml/2006/table">
            <a:tbl>
              <a:tblPr firstRow="1" firstCol="1" lastRow="1" lastCol="1" bandRow="1" bandCol="1">
                <a:tableStyleId>{5C22544A-7EE6-4342-B048-85BDC9FD1C3A}</a:tableStyleId>
              </a:tblPr>
              <a:tblGrid>
                <a:gridCol w="4660083"/>
                <a:gridCol w="341851"/>
              </a:tblGrid>
              <a:tr h="491966">
                <a:tc>
                  <a:txBody>
                    <a:bodyPr/>
                    <a:lstStyle/>
                    <a:p>
                      <a:pPr marL="0" marR="0">
                        <a:spcBef>
                          <a:spcPts val="0"/>
                        </a:spcBef>
                        <a:spcAft>
                          <a:spcPts val="0"/>
                        </a:spcAft>
                        <a:tabLst>
                          <a:tab pos="114300" algn="l"/>
                          <a:tab pos="3657600" algn="r"/>
                          <a:tab pos="3886200" algn="l"/>
                          <a:tab pos="5143500" algn="l"/>
                          <a:tab pos="7200900" algn="r"/>
                        </a:tabLst>
                      </a:pPr>
                      <a:r>
                        <a:rPr lang="en-US" sz="1200">
                          <a:effectLst/>
                        </a:rPr>
                        <a:t>G 342 OASIS data requirements</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4300" algn="l"/>
                          <a:tab pos="3657600" algn="r"/>
                          <a:tab pos="3886200" algn="l"/>
                          <a:tab pos="5143500" algn="l"/>
                          <a:tab pos="7200900" algn="r"/>
                        </a:tabLst>
                      </a:pPr>
                      <a:r>
                        <a:rPr lang="en-US" sz="1200" dirty="0">
                          <a:effectLst/>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2953131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1562100"/>
            <a:ext cx="8534400" cy="3668486"/>
          </a:xfrm>
        </p:spPr>
        <p:txBody>
          <a:bodyPr/>
          <a:lstStyle/>
          <a:p>
            <a:r>
              <a:rPr lang="en-US" dirty="0">
                <a:solidFill>
                  <a:schemeClr val="bg1"/>
                </a:solidFill>
              </a:rPr>
              <a:t>Admission packet which includes the forms for: </a:t>
            </a:r>
            <a:endParaRPr lang="en-US" dirty="0" smtClean="0">
              <a:solidFill>
                <a:schemeClr val="bg1"/>
              </a:solidFill>
            </a:endParaRPr>
          </a:p>
          <a:p>
            <a:pPr lvl="1"/>
            <a:r>
              <a:rPr lang="en-US" dirty="0" smtClean="0">
                <a:solidFill>
                  <a:schemeClr val="bg1"/>
                </a:solidFill>
              </a:rPr>
              <a:t>Services Provided</a:t>
            </a:r>
          </a:p>
          <a:p>
            <a:pPr lvl="1"/>
            <a:r>
              <a:rPr lang="en-US" dirty="0" smtClean="0">
                <a:solidFill>
                  <a:schemeClr val="bg1"/>
                </a:solidFill>
              </a:rPr>
              <a:t>Advance Directives information</a:t>
            </a:r>
          </a:p>
          <a:p>
            <a:pPr lvl="1"/>
            <a:r>
              <a:rPr lang="en-US" dirty="0" smtClean="0">
                <a:solidFill>
                  <a:schemeClr val="bg1"/>
                </a:solidFill>
              </a:rPr>
              <a:t>Payment for services</a:t>
            </a:r>
          </a:p>
          <a:p>
            <a:pPr lvl="1"/>
            <a:r>
              <a:rPr lang="en-US" dirty="0" smtClean="0">
                <a:solidFill>
                  <a:schemeClr val="bg1"/>
                </a:solidFill>
              </a:rPr>
              <a:t>OASIS information</a:t>
            </a:r>
          </a:p>
          <a:p>
            <a:pPr lvl="1"/>
            <a:r>
              <a:rPr lang="en-US" dirty="0" smtClean="0">
                <a:solidFill>
                  <a:schemeClr val="bg1"/>
                </a:solidFill>
              </a:rPr>
              <a:t>State hotline</a:t>
            </a:r>
          </a:p>
          <a:p>
            <a:pPr lvl="1"/>
            <a:r>
              <a:rPr lang="en-US" dirty="0" smtClean="0">
                <a:solidFill>
                  <a:schemeClr val="bg1"/>
                </a:solidFill>
              </a:rPr>
              <a:t>Instructions for making a complaint</a:t>
            </a:r>
            <a:endParaRPr lang="en-US" dirty="0">
              <a:solidFill>
                <a:schemeClr val="bg1"/>
              </a:solidFill>
            </a:endParaRPr>
          </a:p>
        </p:txBody>
      </p:sp>
      <p:sp>
        <p:nvSpPr>
          <p:cNvPr id="4" name="Title 1"/>
          <p:cNvSpPr>
            <a:spLocks noGrp="1"/>
          </p:cNvSpPr>
          <p:nvPr>
            <p:ph type="title"/>
          </p:nvPr>
        </p:nvSpPr>
        <p:spPr>
          <a:xfrm>
            <a:off x="684212" y="388861"/>
            <a:ext cx="10107356" cy="933753"/>
          </a:xfrm>
        </p:spPr>
        <p:txBody>
          <a:bodyPr/>
          <a:lstStyle/>
          <a:p>
            <a:r>
              <a:rPr lang="en-US" dirty="0" smtClean="0"/>
              <a:t>Home Health Entrance Request </a:t>
            </a:r>
            <a:r>
              <a:rPr lang="en-US" dirty="0"/>
              <a:t>– Level 1</a:t>
            </a:r>
          </a:p>
        </p:txBody>
      </p:sp>
    </p:spTree>
    <p:extLst>
      <p:ext uri="{BB962C8B-B14F-4D97-AF65-F5344CB8AC3E}">
        <p14:creationId xmlns:p14="http://schemas.microsoft.com/office/powerpoint/2010/main" val="22079859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6080" t="15659" r="75243" b="7990"/>
          <a:stretch/>
        </p:blipFill>
        <p:spPr bwMode="auto">
          <a:xfrm>
            <a:off x="3368992" y="293052"/>
            <a:ext cx="5454015" cy="62718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611324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3375" y="464553"/>
            <a:ext cx="11087100" cy="5755422"/>
          </a:xfrm>
          <a:prstGeom prst="rect">
            <a:avLst/>
          </a:prstGeom>
        </p:spPr>
        <p:txBody>
          <a:bodyPr wrap="square">
            <a:spAutoFit/>
          </a:bodyPr>
          <a:lstStyle/>
          <a:p>
            <a:r>
              <a:rPr lang="en-US" sz="1600" dirty="0"/>
              <a:t>Aide competency evaluations must address each of the subjects listed in 484.36(a)(1)(ii) through (xiii) listed below</a:t>
            </a:r>
          </a:p>
          <a:p>
            <a:r>
              <a:rPr lang="en-US" sz="1600" dirty="0" smtClean="0"/>
              <a:t>The </a:t>
            </a:r>
            <a:r>
              <a:rPr lang="en-US" sz="1600" dirty="0"/>
              <a:t>following skills must be evaluated after observation of aide’s performance with a patient or real person:</a:t>
            </a:r>
          </a:p>
          <a:p>
            <a:pPr marL="742950" lvl="1" indent="-285750">
              <a:buFont typeface="Wingdings" panose="05000000000000000000" pitchFamily="2" charset="2"/>
              <a:buChar char="§"/>
            </a:pPr>
            <a:r>
              <a:rPr lang="en-US" sz="1600" dirty="0" smtClean="0"/>
              <a:t>Reading </a:t>
            </a:r>
            <a:r>
              <a:rPr lang="en-US" sz="1600" dirty="0"/>
              <a:t>&amp; recording temperature, pulse and respiration</a:t>
            </a:r>
          </a:p>
          <a:p>
            <a:pPr marL="742950" lvl="1" indent="-285750">
              <a:buFont typeface="Wingdings" panose="05000000000000000000" pitchFamily="2" charset="2"/>
              <a:buChar char="§"/>
            </a:pPr>
            <a:r>
              <a:rPr lang="en-US" sz="1600" dirty="0" smtClean="0"/>
              <a:t>Appropriate </a:t>
            </a:r>
            <a:r>
              <a:rPr lang="en-US" sz="1600" dirty="0"/>
              <a:t>and safe techniques in personal hygiene and grooming that include</a:t>
            </a:r>
          </a:p>
          <a:p>
            <a:pPr marL="742950" lvl="1" indent="-285750">
              <a:buFont typeface="Wingdings" panose="05000000000000000000" pitchFamily="2" charset="2"/>
              <a:buChar char="§"/>
            </a:pPr>
            <a:r>
              <a:rPr lang="en-US" sz="1600" dirty="0" smtClean="0"/>
              <a:t>Bed </a:t>
            </a:r>
            <a:r>
              <a:rPr lang="en-US" sz="1600" dirty="0"/>
              <a:t>bath</a:t>
            </a:r>
          </a:p>
          <a:p>
            <a:pPr marL="742950" lvl="1" indent="-285750">
              <a:buFont typeface="Wingdings" panose="05000000000000000000" pitchFamily="2" charset="2"/>
              <a:buChar char="§"/>
            </a:pPr>
            <a:r>
              <a:rPr lang="en-US" sz="1600" dirty="0" smtClean="0"/>
              <a:t>Sponge</a:t>
            </a:r>
            <a:r>
              <a:rPr lang="en-US" sz="1600" dirty="0"/>
              <a:t>, tub or shower bath</a:t>
            </a:r>
          </a:p>
          <a:p>
            <a:pPr marL="742950" lvl="1" indent="-285750">
              <a:buFont typeface="Wingdings" panose="05000000000000000000" pitchFamily="2" charset="2"/>
              <a:buChar char="§"/>
            </a:pPr>
            <a:r>
              <a:rPr lang="en-US" sz="1600" dirty="0" smtClean="0"/>
              <a:t>Shampoo</a:t>
            </a:r>
            <a:r>
              <a:rPr lang="en-US" sz="1600" dirty="0"/>
              <a:t>, sink, tub or bed</a:t>
            </a:r>
          </a:p>
          <a:p>
            <a:pPr marL="742950" lvl="1" indent="-285750">
              <a:buFont typeface="Wingdings" panose="05000000000000000000" pitchFamily="2" charset="2"/>
              <a:buChar char="§"/>
            </a:pPr>
            <a:r>
              <a:rPr lang="en-US" sz="1600" dirty="0" smtClean="0"/>
              <a:t>Nail </a:t>
            </a:r>
            <a:r>
              <a:rPr lang="en-US" sz="1600" dirty="0"/>
              <a:t>and skin care</a:t>
            </a:r>
          </a:p>
          <a:p>
            <a:pPr marL="742950" lvl="1" indent="-285750">
              <a:buFont typeface="Wingdings" panose="05000000000000000000" pitchFamily="2" charset="2"/>
              <a:buChar char="§"/>
            </a:pPr>
            <a:r>
              <a:rPr lang="en-US" sz="1600" dirty="0" smtClean="0"/>
              <a:t>Oral </a:t>
            </a:r>
            <a:r>
              <a:rPr lang="en-US" sz="1600" dirty="0"/>
              <a:t>hygiene</a:t>
            </a:r>
          </a:p>
          <a:p>
            <a:pPr marL="742950" lvl="1" indent="-285750">
              <a:buFont typeface="Wingdings" panose="05000000000000000000" pitchFamily="2" charset="2"/>
              <a:buChar char="§"/>
            </a:pPr>
            <a:r>
              <a:rPr lang="en-US" sz="1600" dirty="0" smtClean="0"/>
              <a:t>Toileting </a:t>
            </a:r>
            <a:r>
              <a:rPr lang="en-US" sz="1600" dirty="0"/>
              <a:t>and elimination</a:t>
            </a:r>
          </a:p>
          <a:p>
            <a:pPr marL="742950" lvl="1" indent="-285750">
              <a:buFont typeface="Wingdings" panose="05000000000000000000" pitchFamily="2" charset="2"/>
              <a:buChar char="§"/>
            </a:pPr>
            <a:r>
              <a:rPr lang="en-US" sz="1600" dirty="0" smtClean="0"/>
              <a:t>Safe </a:t>
            </a:r>
            <a:r>
              <a:rPr lang="en-US" sz="1600" dirty="0"/>
              <a:t>transfer techniques and ambulation</a:t>
            </a:r>
          </a:p>
          <a:p>
            <a:pPr marL="742950" lvl="1" indent="-285750">
              <a:buFont typeface="Wingdings" panose="05000000000000000000" pitchFamily="2" charset="2"/>
              <a:buChar char="§"/>
            </a:pPr>
            <a:r>
              <a:rPr lang="en-US" sz="1600" dirty="0" smtClean="0"/>
              <a:t>Normal </a:t>
            </a:r>
            <a:r>
              <a:rPr lang="en-US" sz="1600" dirty="0"/>
              <a:t>range of motion and positioning</a:t>
            </a:r>
          </a:p>
          <a:p>
            <a:pPr marL="285750" indent="-285750">
              <a:buFont typeface="Wingdings" panose="05000000000000000000" pitchFamily="2" charset="2"/>
              <a:buChar char="§"/>
            </a:pPr>
            <a:endParaRPr lang="en-US" sz="1600" dirty="0"/>
          </a:p>
          <a:p>
            <a:r>
              <a:rPr lang="en-US" sz="1600" dirty="0"/>
              <a:t>These skills may be evaluated through written examination, oral examination, or after observation of an aide with a patient:</a:t>
            </a:r>
          </a:p>
          <a:p>
            <a:pPr marL="742950" lvl="1" indent="-285750">
              <a:buFont typeface="Wingdings" panose="05000000000000000000" pitchFamily="2" charset="2"/>
              <a:buChar char="§"/>
            </a:pPr>
            <a:r>
              <a:rPr lang="en-US" sz="1600" dirty="0" smtClean="0"/>
              <a:t>Observation</a:t>
            </a:r>
            <a:r>
              <a:rPr lang="en-US" sz="1600" dirty="0"/>
              <a:t>, reporting &amp; documentation of patient status &amp; the care or services furnished</a:t>
            </a:r>
          </a:p>
          <a:p>
            <a:pPr marL="742950" lvl="1" indent="-285750">
              <a:buFont typeface="Wingdings" panose="05000000000000000000" pitchFamily="2" charset="2"/>
              <a:buChar char="§"/>
            </a:pPr>
            <a:r>
              <a:rPr lang="en-US" sz="1600" dirty="0" smtClean="0"/>
              <a:t>Basic </a:t>
            </a:r>
            <a:r>
              <a:rPr lang="en-US" sz="1600" dirty="0"/>
              <a:t>elements of body functioning and changes in body function that must be reported to an aide’s supervisor</a:t>
            </a:r>
          </a:p>
          <a:p>
            <a:pPr marL="742950" lvl="1" indent="-285750">
              <a:buFont typeface="Wingdings" panose="05000000000000000000" pitchFamily="2" charset="2"/>
              <a:buChar char="§"/>
            </a:pPr>
            <a:r>
              <a:rPr lang="en-US" sz="1600" dirty="0" smtClean="0"/>
              <a:t>Maintenance </a:t>
            </a:r>
            <a:r>
              <a:rPr lang="en-US" sz="1600" dirty="0"/>
              <a:t>of a clean, safe &amp; healthy environment</a:t>
            </a:r>
          </a:p>
          <a:p>
            <a:pPr marL="742950" lvl="1" indent="-285750">
              <a:buFont typeface="Wingdings" panose="05000000000000000000" pitchFamily="2" charset="2"/>
              <a:buChar char="§"/>
            </a:pPr>
            <a:r>
              <a:rPr lang="en-US" sz="1600" dirty="0" smtClean="0"/>
              <a:t>Recognizing </a:t>
            </a:r>
            <a:r>
              <a:rPr lang="en-US" sz="1600" dirty="0"/>
              <a:t>emergencies and knowledge of emergency procedures</a:t>
            </a:r>
          </a:p>
          <a:p>
            <a:pPr marL="742950" lvl="1" indent="-285750">
              <a:buFont typeface="Wingdings" panose="05000000000000000000" pitchFamily="2" charset="2"/>
              <a:buChar char="§"/>
            </a:pPr>
            <a:r>
              <a:rPr lang="en-US" sz="1600" dirty="0" smtClean="0"/>
              <a:t>The </a:t>
            </a:r>
            <a:r>
              <a:rPr lang="en-US" sz="1600" dirty="0"/>
              <a:t>physical, emotional &amp; developmental needs of the patient, including the need for respect for the patient, his or her privacy and property</a:t>
            </a:r>
          </a:p>
        </p:txBody>
      </p:sp>
    </p:spTree>
    <p:extLst>
      <p:ext uri="{BB962C8B-B14F-4D97-AF65-F5344CB8AC3E}">
        <p14:creationId xmlns:p14="http://schemas.microsoft.com/office/powerpoint/2010/main" val="23268411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388861"/>
            <a:ext cx="10230923" cy="933753"/>
          </a:xfrm>
        </p:spPr>
        <p:txBody>
          <a:bodyPr>
            <a:normAutofit/>
          </a:bodyPr>
          <a:lstStyle/>
          <a:p>
            <a:r>
              <a:rPr lang="en-US" dirty="0" smtClean="0"/>
              <a:t>Home Health Compliance Information</a:t>
            </a:r>
            <a:endParaRPr lang="en-US" dirty="0"/>
          </a:p>
        </p:txBody>
      </p:sp>
      <p:sp>
        <p:nvSpPr>
          <p:cNvPr id="5" name="Rectangle 2"/>
          <p:cNvSpPr>
            <a:spLocks noGrp="1" noChangeArrowheads="1"/>
          </p:cNvSpPr>
          <p:nvPr>
            <p:ph idx="1"/>
          </p:nvPr>
        </p:nvSpPr>
        <p:spPr bwMode="auto">
          <a:xfrm>
            <a:off x="684211" y="1299532"/>
            <a:ext cx="9786080" cy="506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89088" algn="l"/>
              </a:tabLst>
              <a:defRPr>
                <a:solidFill>
                  <a:schemeClr val="tx1"/>
                </a:solidFill>
                <a:latin typeface="Arial" panose="020B0604020202020204" pitchFamily="34" charset="0"/>
              </a:defRPr>
            </a:lvl1pPr>
            <a:lvl2pPr eaLnBrk="0" fontAlgn="base" hangingPunct="0">
              <a:spcBef>
                <a:spcPct val="0"/>
              </a:spcBef>
              <a:spcAft>
                <a:spcPct val="0"/>
              </a:spcAft>
              <a:tabLst>
                <a:tab pos="1589088" algn="l"/>
              </a:tabLst>
              <a:defRPr>
                <a:solidFill>
                  <a:schemeClr val="tx1"/>
                </a:solidFill>
                <a:latin typeface="Arial" panose="020B0604020202020204" pitchFamily="34" charset="0"/>
              </a:defRPr>
            </a:lvl2pPr>
            <a:lvl3pPr eaLnBrk="0" fontAlgn="base" hangingPunct="0">
              <a:spcBef>
                <a:spcPct val="0"/>
              </a:spcBef>
              <a:spcAft>
                <a:spcPct val="0"/>
              </a:spcAft>
              <a:tabLst>
                <a:tab pos="1589088" algn="l"/>
              </a:tabLst>
              <a:defRPr>
                <a:solidFill>
                  <a:schemeClr val="tx1"/>
                </a:solidFill>
                <a:latin typeface="Arial" panose="020B0604020202020204" pitchFamily="34" charset="0"/>
              </a:defRPr>
            </a:lvl3pPr>
            <a:lvl4pPr eaLnBrk="0" fontAlgn="base" hangingPunct="0">
              <a:spcBef>
                <a:spcPct val="0"/>
              </a:spcBef>
              <a:spcAft>
                <a:spcPct val="0"/>
              </a:spcAft>
              <a:tabLst>
                <a:tab pos="1589088" algn="l"/>
              </a:tabLst>
              <a:defRPr>
                <a:solidFill>
                  <a:schemeClr val="tx1"/>
                </a:solidFill>
                <a:latin typeface="Arial" panose="020B0604020202020204" pitchFamily="34" charset="0"/>
              </a:defRPr>
            </a:lvl4pPr>
            <a:lvl5pPr eaLnBrk="0" fontAlgn="base" hangingPunct="0">
              <a:spcBef>
                <a:spcPct val="0"/>
              </a:spcBef>
              <a:spcAft>
                <a:spcPct val="0"/>
              </a:spcAft>
              <a:tabLst>
                <a:tab pos="1589088" algn="l"/>
              </a:tabLst>
              <a:defRPr>
                <a:solidFill>
                  <a:schemeClr val="tx1"/>
                </a:solidFill>
                <a:latin typeface="Arial" panose="020B0604020202020204" pitchFamily="34" charset="0"/>
              </a:defRPr>
            </a:lvl5pPr>
            <a:lvl6pPr eaLnBrk="0" fontAlgn="base" hangingPunct="0">
              <a:spcBef>
                <a:spcPct val="0"/>
              </a:spcBef>
              <a:spcAft>
                <a:spcPct val="0"/>
              </a:spcAft>
              <a:tabLst>
                <a:tab pos="1589088" algn="l"/>
              </a:tabLst>
              <a:defRPr>
                <a:solidFill>
                  <a:schemeClr val="tx1"/>
                </a:solidFill>
                <a:latin typeface="Arial" panose="020B0604020202020204" pitchFamily="34" charset="0"/>
              </a:defRPr>
            </a:lvl6pPr>
            <a:lvl7pPr eaLnBrk="0" fontAlgn="base" hangingPunct="0">
              <a:spcBef>
                <a:spcPct val="0"/>
              </a:spcBef>
              <a:spcAft>
                <a:spcPct val="0"/>
              </a:spcAft>
              <a:tabLst>
                <a:tab pos="1589088" algn="l"/>
              </a:tabLst>
              <a:defRPr>
                <a:solidFill>
                  <a:schemeClr val="tx1"/>
                </a:solidFill>
                <a:latin typeface="Arial" panose="020B0604020202020204" pitchFamily="34" charset="0"/>
              </a:defRPr>
            </a:lvl7pPr>
            <a:lvl8pPr eaLnBrk="0" fontAlgn="base" hangingPunct="0">
              <a:spcBef>
                <a:spcPct val="0"/>
              </a:spcBef>
              <a:spcAft>
                <a:spcPct val="0"/>
              </a:spcAft>
              <a:tabLst>
                <a:tab pos="1589088" algn="l"/>
              </a:tabLst>
              <a:defRPr>
                <a:solidFill>
                  <a:schemeClr val="tx1"/>
                </a:solidFill>
                <a:latin typeface="Arial" panose="020B0604020202020204" pitchFamily="34" charset="0"/>
              </a:defRPr>
            </a:lvl8pPr>
            <a:lvl9pPr eaLnBrk="0" fontAlgn="base" hangingPunct="0">
              <a:spcBef>
                <a:spcPct val="0"/>
              </a:spcBef>
              <a:spcAft>
                <a:spcPct val="0"/>
              </a:spcAft>
              <a:tabLst>
                <a:tab pos="1589088" algn="l"/>
              </a:tabLst>
              <a:defRPr>
                <a:solidFill>
                  <a:schemeClr val="tx1"/>
                </a:solidFill>
                <a:latin typeface="Arial" panose="020B0604020202020204" pitchFamily="34" charset="0"/>
              </a:defRPr>
            </a:lvl9pPr>
          </a:lstStyle>
          <a:p>
            <a:pPr>
              <a:spcBef>
                <a:spcPts val="600"/>
              </a:spcBef>
            </a:pPr>
            <a:r>
              <a:rPr lang="en-US" sz="1800" dirty="0" smtClean="0">
                <a:solidFill>
                  <a:schemeClr val="bg1"/>
                </a:solidFill>
                <a:latin typeface="+mj-lt"/>
              </a:rPr>
              <a:t>How </a:t>
            </a:r>
            <a:r>
              <a:rPr lang="en-US" sz="1800" dirty="0">
                <a:solidFill>
                  <a:schemeClr val="bg1"/>
                </a:solidFill>
                <a:latin typeface="+mj-lt"/>
              </a:rPr>
              <a:t>are clinicians (all services) assigned to cases, including case managers</a:t>
            </a:r>
            <a:r>
              <a:rPr lang="en-US" sz="1800" dirty="0" smtClean="0">
                <a:solidFill>
                  <a:schemeClr val="bg1"/>
                </a:solidFill>
                <a:latin typeface="+mj-lt"/>
              </a:rPr>
              <a:t>?</a:t>
            </a:r>
          </a:p>
          <a:p>
            <a:pPr>
              <a:spcBef>
                <a:spcPts val="600"/>
              </a:spcBef>
            </a:pPr>
            <a:r>
              <a:rPr lang="en-US" sz="1800" dirty="0" smtClean="0">
                <a:solidFill>
                  <a:schemeClr val="bg1"/>
                </a:solidFill>
                <a:latin typeface="+mj-lt"/>
              </a:rPr>
              <a:t>What </a:t>
            </a:r>
            <a:r>
              <a:rPr lang="en-US" sz="1800" dirty="0">
                <a:solidFill>
                  <a:schemeClr val="bg1"/>
                </a:solidFill>
                <a:latin typeface="+mj-lt"/>
              </a:rPr>
              <a:t>resources are available to nurses and therapists for care problems? How do they access the resources when the need is identified</a:t>
            </a:r>
            <a:r>
              <a:rPr lang="en-US" sz="1800" dirty="0" smtClean="0">
                <a:solidFill>
                  <a:schemeClr val="bg1"/>
                </a:solidFill>
                <a:latin typeface="+mj-lt"/>
              </a:rPr>
              <a:t>?</a:t>
            </a:r>
          </a:p>
          <a:p>
            <a:pPr>
              <a:spcBef>
                <a:spcPts val="600"/>
              </a:spcBef>
            </a:pPr>
            <a:r>
              <a:rPr lang="en-US" sz="1800" dirty="0" smtClean="0">
                <a:solidFill>
                  <a:schemeClr val="bg1"/>
                </a:solidFill>
                <a:latin typeface="+mj-lt"/>
              </a:rPr>
              <a:t>How </a:t>
            </a:r>
            <a:r>
              <a:rPr lang="en-US" sz="1800" dirty="0">
                <a:solidFill>
                  <a:schemeClr val="bg1"/>
                </a:solidFill>
                <a:latin typeface="+mj-lt"/>
              </a:rPr>
              <a:t>do clinicians involve patients and their caregivers in planning care</a:t>
            </a:r>
            <a:r>
              <a:rPr lang="en-US" sz="1800" dirty="0" smtClean="0">
                <a:solidFill>
                  <a:schemeClr val="bg1"/>
                </a:solidFill>
                <a:latin typeface="+mj-lt"/>
              </a:rPr>
              <a:t>?</a:t>
            </a:r>
          </a:p>
          <a:p>
            <a:pPr>
              <a:spcBef>
                <a:spcPts val="600"/>
              </a:spcBef>
            </a:pPr>
            <a:r>
              <a:rPr lang="en-US" sz="1800" dirty="0" smtClean="0">
                <a:solidFill>
                  <a:schemeClr val="bg1"/>
                </a:solidFill>
                <a:latin typeface="+mj-lt"/>
              </a:rPr>
              <a:t>How </a:t>
            </a:r>
            <a:r>
              <a:rPr lang="en-US" sz="1800" dirty="0">
                <a:solidFill>
                  <a:schemeClr val="bg1"/>
                </a:solidFill>
                <a:latin typeface="+mj-lt"/>
              </a:rPr>
              <a:t>do case managers and other clinicians communicate necessary information of care, and discharge planning to the patient/caregivers? How is this same information shared among appropriate care providers including physicians and aides</a:t>
            </a:r>
            <a:r>
              <a:rPr lang="en-US" sz="1800" dirty="0" smtClean="0">
                <a:solidFill>
                  <a:schemeClr val="bg1"/>
                </a:solidFill>
                <a:latin typeface="+mj-lt"/>
              </a:rPr>
              <a:t>?</a:t>
            </a:r>
          </a:p>
          <a:p>
            <a:pPr>
              <a:spcBef>
                <a:spcPts val="600"/>
              </a:spcBef>
            </a:pPr>
            <a:r>
              <a:rPr lang="en-US" sz="1800" dirty="0" smtClean="0">
                <a:solidFill>
                  <a:schemeClr val="bg1"/>
                </a:solidFill>
                <a:latin typeface="+mj-lt"/>
              </a:rPr>
              <a:t>Request </a:t>
            </a:r>
            <a:r>
              <a:rPr lang="en-US" sz="1800" dirty="0">
                <a:solidFill>
                  <a:schemeClr val="bg1"/>
                </a:solidFill>
                <a:latin typeface="+mj-lt"/>
              </a:rPr>
              <a:t>and review the HHA’s documentation of complaint investigation and resolution (G106, G107)</a:t>
            </a:r>
          </a:p>
          <a:p>
            <a:pPr lvl="1">
              <a:spcBef>
                <a:spcPts val="600"/>
              </a:spcBef>
            </a:pPr>
            <a:r>
              <a:rPr lang="en-US" dirty="0">
                <a:solidFill>
                  <a:schemeClr val="bg1"/>
                </a:solidFill>
                <a:latin typeface="+mj-lt"/>
              </a:rPr>
              <a:t>How does the HHA receive, record, investigate, and resolve patient grievances?</a:t>
            </a:r>
          </a:p>
          <a:p>
            <a:pPr lvl="1">
              <a:spcBef>
                <a:spcPts val="600"/>
              </a:spcBef>
            </a:pPr>
            <a:r>
              <a:rPr lang="en-US" dirty="0">
                <a:solidFill>
                  <a:schemeClr val="bg1"/>
                </a:solidFill>
                <a:latin typeface="+mj-lt"/>
              </a:rPr>
              <a:t>Who in the HHA is ultimately accountable for receiving and resolving any patient concerns or problems that cannot be resolved at the staff level?</a:t>
            </a:r>
          </a:p>
          <a:p>
            <a:pPr lvl="1">
              <a:spcBef>
                <a:spcPts val="600"/>
              </a:spcBef>
            </a:pPr>
            <a:r>
              <a:rPr lang="en-US" dirty="0">
                <a:solidFill>
                  <a:schemeClr val="bg1"/>
                </a:solidFill>
                <a:latin typeface="+mj-lt"/>
              </a:rPr>
              <a:t>How does the HHA document the existence, investigation and resolution of complaints</a:t>
            </a:r>
            <a:r>
              <a:rPr lang="en-US" dirty="0" smtClean="0">
                <a:solidFill>
                  <a:schemeClr val="bg1"/>
                </a:solidFill>
                <a:latin typeface="+mj-lt"/>
              </a:rPr>
              <a:t>?</a:t>
            </a:r>
            <a:endParaRPr lang="en-US" dirty="0">
              <a:solidFill>
                <a:schemeClr val="bg1"/>
              </a:solidFill>
              <a:latin typeface="+mj-lt"/>
            </a:endParaRPr>
          </a:p>
        </p:txBody>
      </p:sp>
    </p:spTree>
    <p:extLst>
      <p:ext uri="{BB962C8B-B14F-4D97-AF65-F5344CB8AC3E}">
        <p14:creationId xmlns:p14="http://schemas.microsoft.com/office/powerpoint/2010/main" val="2297364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Extended Survey Levels 2 and 3</a:t>
            </a:r>
            <a:endParaRPr lang="en-US" dirty="0"/>
          </a:p>
        </p:txBody>
      </p:sp>
      <p:pic>
        <p:nvPicPr>
          <p:cNvPr id="4" name="Picture 3"/>
          <p:cNvPicPr/>
          <p:nvPr/>
        </p:nvPicPr>
        <p:blipFill rotWithShape="1">
          <a:blip r:embed="rId2"/>
          <a:srcRect l="6281" t="14808" r="56178" b="5992"/>
          <a:stretch/>
        </p:blipFill>
        <p:spPr bwMode="auto">
          <a:xfrm>
            <a:off x="684212" y="1322614"/>
            <a:ext cx="10802938" cy="529726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181436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t>Extended Survey Levels 2 and 3</a:t>
            </a:r>
            <a:endParaRPr lang="en-US" dirty="0"/>
          </a:p>
        </p:txBody>
      </p:sp>
      <p:pic>
        <p:nvPicPr>
          <p:cNvPr id="5" name="Content Placeholder 4"/>
          <p:cNvPicPr>
            <a:picLocks noGrp="1"/>
          </p:cNvPicPr>
          <p:nvPr>
            <p:ph idx="1"/>
          </p:nvPr>
        </p:nvPicPr>
        <p:blipFill rotWithShape="1">
          <a:blip r:embed="rId2"/>
          <a:srcRect l="15924" t="17850" r="66190" b="2564"/>
          <a:stretch/>
        </p:blipFill>
        <p:spPr bwMode="auto">
          <a:xfrm>
            <a:off x="3270800" y="1214438"/>
            <a:ext cx="5149300" cy="55387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9662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15628" t="17538" r="66368" b="2570"/>
          <a:stretch/>
        </p:blipFill>
        <p:spPr bwMode="auto">
          <a:xfrm>
            <a:off x="3212757" y="140044"/>
            <a:ext cx="5585254" cy="648317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560772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169911"/>
            <a:ext cx="11031538" cy="4011689"/>
          </a:xfrm>
        </p:spPr>
        <p:txBody>
          <a:bodyPr>
            <a:normAutofit/>
          </a:bodyPr>
          <a:lstStyle/>
          <a:p>
            <a:pPr algn="ctr"/>
            <a:r>
              <a:rPr lang="en-US" sz="4800" b="1" i="1" dirty="0" smtClean="0"/>
              <a:t>We do not want to go into an extended survey!  </a:t>
            </a:r>
            <a:br>
              <a:rPr lang="en-US" sz="4800" b="1" i="1" dirty="0" smtClean="0"/>
            </a:br>
            <a:r>
              <a:rPr lang="en-US" sz="4800" b="1" i="1" dirty="0"/>
              <a:t/>
            </a:r>
            <a:br>
              <a:rPr lang="en-US" sz="4800" b="1" i="1" dirty="0"/>
            </a:br>
            <a:r>
              <a:rPr lang="en-US" sz="4800" b="1" i="1" dirty="0" smtClean="0"/>
              <a:t>Ever!</a:t>
            </a:r>
            <a:endParaRPr lang="en-US" sz="4800" b="1" i="1" dirty="0"/>
          </a:p>
        </p:txBody>
      </p:sp>
    </p:spTree>
    <p:extLst>
      <p:ext uri="{BB962C8B-B14F-4D97-AF65-F5344CB8AC3E}">
        <p14:creationId xmlns:p14="http://schemas.microsoft.com/office/powerpoint/2010/main" val="429202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Conference</a:t>
            </a:r>
            <a:endParaRPr lang="en-US" dirty="0"/>
          </a:p>
        </p:txBody>
      </p:sp>
      <p:sp>
        <p:nvSpPr>
          <p:cNvPr id="3" name="Content Placeholder 2"/>
          <p:cNvSpPr>
            <a:spLocks noGrp="1"/>
          </p:cNvSpPr>
          <p:nvPr>
            <p:ph idx="1"/>
          </p:nvPr>
        </p:nvSpPr>
        <p:spPr>
          <a:xfrm>
            <a:off x="684211" y="1461407"/>
            <a:ext cx="9174163" cy="2405743"/>
          </a:xfrm>
        </p:spPr>
        <p:txBody>
          <a:bodyPr/>
          <a:lstStyle/>
          <a:p>
            <a:r>
              <a:rPr lang="en-US" dirty="0" smtClean="0"/>
              <a:t>Surveyors meet with all administrators</a:t>
            </a:r>
          </a:p>
          <a:p>
            <a:r>
              <a:rPr lang="en-US" dirty="0" smtClean="0"/>
              <a:t>Let them know of their findings and if any deficiencies were written</a:t>
            </a:r>
          </a:p>
          <a:p>
            <a:r>
              <a:rPr lang="en-US" dirty="0" smtClean="0"/>
              <a:t>If there were deficiencies, a Plan of Correction will need to be completed and implemented by the company</a:t>
            </a:r>
            <a:endParaRPr lang="en-US" dirty="0"/>
          </a:p>
        </p:txBody>
      </p:sp>
    </p:spTree>
    <p:extLst>
      <p:ext uri="{BB962C8B-B14F-4D97-AF65-F5344CB8AC3E}">
        <p14:creationId xmlns:p14="http://schemas.microsoft.com/office/powerpoint/2010/main" val="32688910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Exit Conference</a:t>
            </a:r>
          </a:p>
        </p:txBody>
      </p:sp>
      <p:sp>
        <p:nvSpPr>
          <p:cNvPr id="3" name="Content Placeholder 2"/>
          <p:cNvSpPr>
            <a:spLocks noGrp="1"/>
          </p:cNvSpPr>
          <p:nvPr>
            <p:ph idx="1"/>
          </p:nvPr>
        </p:nvSpPr>
        <p:spPr>
          <a:xfrm>
            <a:off x="684212" y="1461407"/>
            <a:ext cx="8534400" cy="4947631"/>
          </a:xfrm>
        </p:spPr>
        <p:txBody>
          <a:bodyPr>
            <a:normAutofit fontScale="92500" lnSpcReduction="10000"/>
          </a:bodyPr>
          <a:lstStyle/>
          <a:p>
            <a:pPr marL="0" indent="0">
              <a:spcBef>
                <a:spcPts val="0"/>
              </a:spcBef>
              <a:spcAft>
                <a:spcPts val="1200"/>
              </a:spcAft>
              <a:buNone/>
            </a:pPr>
            <a:r>
              <a:rPr lang="en-US" dirty="0"/>
              <a:t>Exit Conference Format</a:t>
            </a:r>
          </a:p>
          <a:p>
            <a:pPr lvl="1">
              <a:spcBef>
                <a:spcPts val="0"/>
              </a:spcBef>
              <a:spcAft>
                <a:spcPts val="1200"/>
              </a:spcAft>
              <a:buFont typeface="Arial" panose="020B0604020202020204" pitchFamily="34" charset="0"/>
              <a:buChar char="•"/>
            </a:pPr>
            <a:r>
              <a:rPr lang="en-US" sz="2000" dirty="0"/>
              <a:t>Informal meeting given as a courtesy to:</a:t>
            </a:r>
          </a:p>
          <a:p>
            <a:pPr lvl="2">
              <a:spcBef>
                <a:spcPts val="0"/>
              </a:spcBef>
              <a:spcAft>
                <a:spcPts val="1200"/>
              </a:spcAft>
              <a:buFont typeface="Arial" panose="020B0604020202020204" pitchFamily="34" charset="0"/>
              <a:buChar char="•"/>
            </a:pPr>
            <a:r>
              <a:rPr lang="en-US" sz="1700" dirty="0"/>
              <a:t>Discuss preliminary findings</a:t>
            </a:r>
          </a:p>
          <a:p>
            <a:pPr lvl="2">
              <a:spcBef>
                <a:spcPts val="0"/>
              </a:spcBef>
              <a:spcAft>
                <a:spcPts val="1200"/>
              </a:spcAft>
              <a:buFont typeface="Arial" panose="020B0604020202020204" pitchFamily="34" charset="0"/>
              <a:buChar char="•"/>
            </a:pPr>
            <a:r>
              <a:rPr lang="en-US" sz="1700" dirty="0"/>
              <a:t>Assist provider in developing acceptable POC</a:t>
            </a:r>
            <a:endParaRPr lang="en-US" sz="2000" dirty="0"/>
          </a:p>
          <a:p>
            <a:pPr lvl="1">
              <a:spcBef>
                <a:spcPts val="0"/>
              </a:spcBef>
              <a:spcAft>
                <a:spcPts val="1200"/>
              </a:spcAft>
              <a:buFont typeface="Arial" panose="020B0604020202020204" pitchFamily="34" charset="0"/>
              <a:buChar char="•"/>
            </a:pPr>
            <a:r>
              <a:rPr lang="en-US" sz="2000" dirty="0"/>
              <a:t>Preliminary Findings</a:t>
            </a:r>
          </a:p>
          <a:p>
            <a:pPr lvl="2">
              <a:spcBef>
                <a:spcPts val="0"/>
              </a:spcBef>
              <a:spcAft>
                <a:spcPts val="1200"/>
              </a:spcAft>
              <a:buFont typeface="Arial" panose="020B0604020202020204" pitchFamily="34" charset="0"/>
              <a:buChar char="•"/>
            </a:pPr>
            <a:r>
              <a:rPr lang="en-US" sz="1700" dirty="0"/>
              <a:t>Explanation of why findings are violation of Medicare/Medicaid requirements</a:t>
            </a:r>
          </a:p>
          <a:p>
            <a:pPr lvl="2">
              <a:spcBef>
                <a:spcPts val="0"/>
              </a:spcBef>
              <a:spcAft>
                <a:spcPts val="1200"/>
              </a:spcAft>
              <a:buFont typeface="Arial" panose="020B0604020202020204" pitchFamily="34" charset="0"/>
              <a:buChar char="•"/>
            </a:pPr>
            <a:r>
              <a:rPr lang="en-US" sz="1700" dirty="0"/>
              <a:t>No specific data tag numbers UNLESS REQUESTED BY AGENCY</a:t>
            </a:r>
          </a:p>
          <a:p>
            <a:pPr lvl="2">
              <a:spcBef>
                <a:spcPts val="0"/>
              </a:spcBef>
              <a:spcAft>
                <a:spcPts val="1200"/>
              </a:spcAft>
              <a:buFont typeface="Arial" panose="020B0604020202020204" pitchFamily="34" charset="0"/>
              <a:buChar char="•"/>
            </a:pPr>
            <a:r>
              <a:rPr lang="en-US" sz="1700" dirty="0"/>
              <a:t>No reference to condition or standard level</a:t>
            </a:r>
          </a:p>
          <a:p>
            <a:pPr lvl="2">
              <a:spcBef>
                <a:spcPts val="0"/>
              </a:spcBef>
              <a:spcAft>
                <a:spcPts val="1200"/>
              </a:spcAft>
              <a:buFont typeface="Arial" panose="020B0604020202020204" pitchFamily="34" charset="0"/>
              <a:buChar char="•"/>
            </a:pPr>
            <a:r>
              <a:rPr lang="en-US" sz="1700" dirty="0"/>
              <a:t>Supervisory review</a:t>
            </a:r>
          </a:p>
          <a:p>
            <a:pPr lvl="1">
              <a:spcBef>
                <a:spcPts val="0"/>
              </a:spcBef>
              <a:spcAft>
                <a:spcPts val="1200"/>
              </a:spcAft>
              <a:buFont typeface="Arial" panose="020B0604020202020204" pitchFamily="34" charset="0"/>
              <a:buChar char="•"/>
            </a:pPr>
            <a:r>
              <a:rPr lang="en-US" sz="2000" dirty="0"/>
              <a:t>CMS-2567- Formal Statement of </a:t>
            </a:r>
            <a:r>
              <a:rPr lang="en-US" sz="2000" dirty="0" smtClean="0"/>
              <a:t>Deficiencies</a:t>
            </a:r>
          </a:p>
          <a:p>
            <a:pPr lvl="2">
              <a:spcBef>
                <a:spcPts val="0"/>
              </a:spcBef>
              <a:spcAft>
                <a:spcPts val="1200"/>
              </a:spcAft>
              <a:buFont typeface="Arial" panose="020B0604020202020204" pitchFamily="34" charset="0"/>
              <a:buChar char="•"/>
            </a:pPr>
            <a:r>
              <a:rPr lang="en-US" dirty="0"/>
              <a:t>If there were deficiencies, a Plan of Correction will need to be completed and implemented by the </a:t>
            </a:r>
            <a:r>
              <a:rPr lang="en-US" dirty="0" smtClean="0"/>
              <a:t>company</a:t>
            </a:r>
            <a:endParaRPr lang="en-US" dirty="0"/>
          </a:p>
          <a:p>
            <a:endParaRPr lang="en-US" dirty="0"/>
          </a:p>
        </p:txBody>
      </p:sp>
    </p:spTree>
    <p:extLst>
      <p:ext uri="{BB962C8B-B14F-4D97-AF65-F5344CB8AC3E}">
        <p14:creationId xmlns:p14="http://schemas.microsoft.com/office/powerpoint/2010/main" val="171143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388861"/>
            <a:ext cx="10074404" cy="933753"/>
          </a:xfrm>
        </p:spPr>
        <p:txBody>
          <a:bodyPr/>
          <a:lstStyle/>
          <a:p>
            <a:r>
              <a:rPr lang="en-US" dirty="0" smtClean="0"/>
              <a:t>Home Health Entrance Request – Level 1</a:t>
            </a:r>
            <a:endParaRPr lang="en-US" dirty="0"/>
          </a:p>
        </p:txBody>
      </p:sp>
      <p:sp>
        <p:nvSpPr>
          <p:cNvPr id="3" name="Content Placeholder 2"/>
          <p:cNvSpPr>
            <a:spLocks noGrp="1"/>
          </p:cNvSpPr>
          <p:nvPr>
            <p:ph idx="1"/>
          </p:nvPr>
        </p:nvSpPr>
        <p:spPr>
          <a:xfrm>
            <a:off x="684212" y="1238986"/>
            <a:ext cx="8534400" cy="5112388"/>
          </a:xfrm>
        </p:spPr>
        <p:txBody>
          <a:bodyPr>
            <a:normAutofit/>
          </a:bodyPr>
          <a:lstStyle/>
          <a:p>
            <a:r>
              <a:rPr lang="en-US" dirty="0" smtClean="0">
                <a:solidFill>
                  <a:schemeClr val="bg1"/>
                </a:solidFill>
              </a:rPr>
              <a:t>Number of Unduplicated Home Health Admissions (12 months)</a:t>
            </a:r>
          </a:p>
          <a:p>
            <a:r>
              <a:rPr lang="en-US" dirty="0" smtClean="0">
                <a:solidFill>
                  <a:schemeClr val="bg1"/>
                </a:solidFill>
              </a:rPr>
              <a:t>Total number of home health </a:t>
            </a:r>
            <a:r>
              <a:rPr lang="en-US" dirty="0">
                <a:solidFill>
                  <a:schemeClr val="bg1"/>
                </a:solidFill>
              </a:rPr>
              <a:t>discharges (prior 12 </a:t>
            </a:r>
            <a:r>
              <a:rPr lang="en-US" dirty="0" smtClean="0">
                <a:solidFill>
                  <a:schemeClr val="bg1"/>
                </a:solidFill>
              </a:rPr>
              <a:t>months)</a:t>
            </a:r>
            <a:r>
              <a:rPr lang="en-US" u="sng" dirty="0" smtClean="0">
                <a:solidFill>
                  <a:schemeClr val="bg1"/>
                </a:solidFill>
              </a:rPr>
              <a:t> </a:t>
            </a:r>
          </a:p>
          <a:p>
            <a:r>
              <a:rPr lang="en-US" dirty="0">
                <a:solidFill>
                  <a:schemeClr val="bg1"/>
                </a:solidFill>
              </a:rPr>
              <a:t>Schedule (</a:t>
            </a:r>
            <a:r>
              <a:rPr lang="en-US" u="sng" dirty="0">
                <a:solidFill>
                  <a:schemeClr val="bg1"/>
                </a:solidFill>
              </a:rPr>
              <a:t>date</a:t>
            </a:r>
            <a:r>
              <a:rPr lang="en-US" dirty="0">
                <a:solidFill>
                  <a:schemeClr val="bg1"/>
                </a:solidFill>
              </a:rPr>
              <a:t> and</a:t>
            </a:r>
            <a:r>
              <a:rPr lang="en-US" u="sng" dirty="0">
                <a:solidFill>
                  <a:schemeClr val="bg1"/>
                </a:solidFill>
              </a:rPr>
              <a:t> time</a:t>
            </a:r>
            <a:r>
              <a:rPr lang="en-US" dirty="0">
                <a:solidFill>
                  <a:schemeClr val="bg1"/>
                </a:solidFill>
              </a:rPr>
              <a:t>) of all patient visits for the week (Include all </a:t>
            </a:r>
            <a:r>
              <a:rPr lang="en-US" dirty="0" smtClean="0">
                <a:solidFill>
                  <a:schemeClr val="bg1"/>
                </a:solidFill>
              </a:rPr>
              <a:t>disciplines)</a:t>
            </a:r>
          </a:p>
          <a:p>
            <a:pPr lvl="1"/>
            <a:r>
              <a:rPr lang="en-US" b="1" dirty="0" smtClean="0">
                <a:solidFill>
                  <a:schemeClr val="bg1"/>
                </a:solidFill>
              </a:rPr>
              <a:t>Surveyors will select patients to visit in their place of residence</a:t>
            </a:r>
          </a:p>
          <a:p>
            <a:r>
              <a:rPr lang="en-US" dirty="0" smtClean="0">
                <a:solidFill>
                  <a:schemeClr val="bg1"/>
                </a:solidFill>
              </a:rPr>
              <a:t>Number of Branches</a:t>
            </a:r>
          </a:p>
          <a:p>
            <a:r>
              <a:rPr lang="en-US" dirty="0" smtClean="0">
                <a:solidFill>
                  <a:schemeClr val="bg1"/>
                </a:solidFill>
              </a:rPr>
              <a:t>Copy of Organization Chart</a:t>
            </a:r>
          </a:p>
          <a:p>
            <a:r>
              <a:rPr lang="en-US" dirty="0" smtClean="0">
                <a:solidFill>
                  <a:schemeClr val="bg1"/>
                </a:solidFill>
              </a:rPr>
              <a:t>Fiscal Year Dates</a:t>
            </a:r>
          </a:p>
          <a:p>
            <a:r>
              <a:rPr lang="en-US" dirty="0">
                <a:solidFill>
                  <a:schemeClr val="bg1"/>
                </a:solidFill>
              </a:rPr>
              <a:t>List of active patients receiving home health services </a:t>
            </a:r>
            <a:r>
              <a:rPr lang="en-US" b="1" dirty="0">
                <a:solidFill>
                  <a:schemeClr val="bg1"/>
                </a:solidFill>
              </a:rPr>
              <a:t>(all payer sources</a:t>
            </a:r>
            <a:r>
              <a:rPr lang="en-US" b="1" dirty="0" smtClean="0">
                <a:solidFill>
                  <a:schemeClr val="bg1"/>
                </a:solidFill>
              </a:rPr>
              <a:t>)</a:t>
            </a:r>
          </a:p>
          <a:p>
            <a:pPr lvl="1"/>
            <a:r>
              <a:rPr lang="en-US" dirty="0">
                <a:solidFill>
                  <a:schemeClr val="bg1"/>
                </a:solidFill>
              </a:rPr>
              <a:t>Include: </a:t>
            </a:r>
            <a:r>
              <a:rPr lang="en-US" dirty="0" smtClean="0">
                <a:solidFill>
                  <a:schemeClr val="bg1"/>
                </a:solidFill>
              </a:rPr>
              <a:t>Start </a:t>
            </a:r>
            <a:r>
              <a:rPr lang="en-US" dirty="0">
                <a:solidFill>
                  <a:schemeClr val="bg1"/>
                </a:solidFill>
              </a:rPr>
              <a:t>of care date, primary diagnosis and services </a:t>
            </a:r>
            <a:r>
              <a:rPr lang="en-US" dirty="0" smtClean="0">
                <a:solidFill>
                  <a:schemeClr val="bg1"/>
                </a:solidFill>
              </a:rPr>
              <a:t>provided</a:t>
            </a:r>
          </a:p>
          <a:p>
            <a:pPr lvl="1"/>
            <a:r>
              <a:rPr lang="en-US" b="1" dirty="0">
                <a:solidFill>
                  <a:schemeClr val="bg1"/>
                </a:solidFill>
              </a:rPr>
              <a:t>Surveyors will select a sample of medical records to review </a:t>
            </a:r>
            <a:endParaRPr lang="en-US" b="1" dirty="0" smtClean="0">
              <a:solidFill>
                <a:schemeClr val="bg1"/>
              </a:solidFill>
            </a:endParaRPr>
          </a:p>
        </p:txBody>
      </p:sp>
    </p:spTree>
    <p:extLst>
      <p:ext uri="{BB962C8B-B14F-4D97-AF65-F5344CB8AC3E}">
        <p14:creationId xmlns:p14="http://schemas.microsoft.com/office/powerpoint/2010/main" val="3974695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a:solidFill>
                  <a:schemeClr val="bg1"/>
                </a:solidFill>
              </a:rPr>
              <a:t>Roster of all current personnel (include name, title, contract employees)</a:t>
            </a:r>
          </a:p>
          <a:p>
            <a:pPr lvl="1"/>
            <a:r>
              <a:rPr lang="en-US" dirty="0">
                <a:solidFill>
                  <a:schemeClr val="bg1"/>
                </a:solidFill>
              </a:rPr>
              <a:t>Surveyors </a:t>
            </a:r>
            <a:r>
              <a:rPr lang="en-US" b="1" u="sng" dirty="0">
                <a:solidFill>
                  <a:schemeClr val="bg1"/>
                </a:solidFill>
              </a:rPr>
              <a:t>will</a:t>
            </a:r>
            <a:r>
              <a:rPr lang="en-US" dirty="0">
                <a:solidFill>
                  <a:schemeClr val="bg1"/>
                </a:solidFill>
              </a:rPr>
              <a:t> select a sample of home health aide employee records to review and </a:t>
            </a:r>
            <a:r>
              <a:rPr lang="en-US" u="sng" dirty="0">
                <a:solidFill>
                  <a:schemeClr val="bg1"/>
                </a:solidFill>
              </a:rPr>
              <a:t>may</a:t>
            </a:r>
            <a:r>
              <a:rPr lang="en-US" dirty="0">
                <a:solidFill>
                  <a:schemeClr val="bg1"/>
                </a:solidFill>
              </a:rPr>
              <a:t> select a sample of other employee records to review</a:t>
            </a:r>
          </a:p>
          <a:p>
            <a:r>
              <a:rPr lang="en-US" dirty="0">
                <a:solidFill>
                  <a:schemeClr val="bg1"/>
                </a:solidFill>
              </a:rPr>
              <a:t>Admission packet</a:t>
            </a:r>
          </a:p>
          <a:p>
            <a:r>
              <a:rPr lang="en-US" dirty="0">
                <a:solidFill>
                  <a:schemeClr val="bg1"/>
                </a:solidFill>
              </a:rPr>
              <a:t>Do you have any Medicaid waiver patients:  Yes  No</a:t>
            </a:r>
          </a:p>
          <a:p>
            <a:pPr lvl="1"/>
            <a:r>
              <a:rPr lang="en-US" dirty="0">
                <a:solidFill>
                  <a:schemeClr val="bg1"/>
                </a:solidFill>
              </a:rPr>
              <a:t>If yes, provide list of waiver patients</a:t>
            </a:r>
          </a:p>
          <a:p>
            <a:r>
              <a:rPr lang="en-US" dirty="0">
                <a:solidFill>
                  <a:schemeClr val="bg1"/>
                </a:solidFill>
              </a:rPr>
              <a:t>Copy of Administrator job description  (G129)</a:t>
            </a:r>
          </a:p>
          <a:p>
            <a:r>
              <a:rPr lang="en-US" dirty="0">
                <a:solidFill>
                  <a:schemeClr val="bg1"/>
                </a:solidFill>
              </a:rPr>
              <a:t>Log of complaints and policy for conducting complaints resolution (G106, G107)</a:t>
            </a:r>
          </a:p>
          <a:p>
            <a:r>
              <a:rPr lang="en-US" dirty="0">
                <a:solidFill>
                  <a:schemeClr val="bg1"/>
                </a:solidFill>
              </a:rPr>
              <a:t>Clinical Records</a:t>
            </a:r>
          </a:p>
          <a:p>
            <a:r>
              <a:rPr lang="en-US" dirty="0">
                <a:solidFill>
                  <a:schemeClr val="bg1"/>
                </a:solidFill>
              </a:rPr>
              <a:t>Medicare work week </a:t>
            </a:r>
          </a:p>
        </p:txBody>
      </p:sp>
      <p:sp>
        <p:nvSpPr>
          <p:cNvPr id="4" name="Title 1"/>
          <p:cNvSpPr>
            <a:spLocks noGrp="1"/>
          </p:cNvSpPr>
          <p:nvPr>
            <p:ph type="title"/>
          </p:nvPr>
        </p:nvSpPr>
        <p:spPr>
          <a:xfrm>
            <a:off x="684212" y="388861"/>
            <a:ext cx="9983788" cy="933753"/>
          </a:xfrm>
        </p:spPr>
        <p:txBody>
          <a:bodyPr>
            <a:normAutofit/>
          </a:bodyPr>
          <a:lstStyle/>
          <a:p>
            <a:r>
              <a:rPr lang="en-US" dirty="0" smtClean="0"/>
              <a:t>Home Health Entrance Request </a:t>
            </a:r>
            <a:r>
              <a:rPr lang="en-US" dirty="0"/>
              <a:t>– Level 1</a:t>
            </a:r>
          </a:p>
        </p:txBody>
      </p:sp>
    </p:spTree>
    <p:extLst>
      <p:ext uri="{BB962C8B-B14F-4D97-AF65-F5344CB8AC3E}">
        <p14:creationId xmlns:p14="http://schemas.microsoft.com/office/powerpoint/2010/main" val="1734258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b="1" dirty="0" smtClean="0"/>
              <a:t>Schedules/Home </a:t>
            </a:r>
            <a:r>
              <a:rPr lang="en-US" b="1" dirty="0"/>
              <a:t>Visits: </a:t>
            </a:r>
            <a:endParaRPr lang="en-US" b="1" dirty="0" smtClean="0"/>
          </a:p>
          <a:p>
            <a:pPr lvl="1"/>
            <a:r>
              <a:rPr lang="en-US" dirty="0">
                <a:solidFill>
                  <a:schemeClr val="bg1"/>
                </a:solidFill>
              </a:rPr>
              <a:t>Agency should obtain patient’s verbal permission</a:t>
            </a:r>
          </a:p>
          <a:p>
            <a:pPr lvl="1"/>
            <a:r>
              <a:rPr lang="en-US" dirty="0">
                <a:solidFill>
                  <a:schemeClr val="bg1"/>
                </a:solidFill>
              </a:rPr>
              <a:t>Need copy of 485/POC for each home visit</a:t>
            </a:r>
          </a:p>
          <a:p>
            <a:pPr lvl="1"/>
            <a:r>
              <a:rPr lang="en-US" dirty="0">
                <a:solidFill>
                  <a:schemeClr val="bg1"/>
                </a:solidFill>
              </a:rPr>
              <a:t>Different clinicians for each visit </a:t>
            </a:r>
          </a:p>
          <a:p>
            <a:pPr lvl="1"/>
            <a:r>
              <a:rPr lang="en-US" dirty="0">
                <a:solidFill>
                  <a:schemeClr val="bg1"/>
                </a:solidFill>
              </a:rPr>
              <a:t>Different patients for each visit</a:t>
            </a:r>
          </a:p>
          <a:p>
            <a:pPr lvl="1"/>
            <a:r>
              <a:rPr lang="en-US" dirty="0">
                <a:solidFill>
                  <a:schemeClr val="bg1"/>
                </a:solidFill>
              </a:rPr>
              <a:t>No admission/evaluation/discharge visits</a:t>
            </a:r>
          </a:p>
          <a:p>
            <a:pPr lvl="1"/>
            <a:r>
              <a:rPr lang="en-US" dirty="0">
                <a:solidFill>
                  <a:schemeClr val="bg1"/>
                </a:solidFill>
              </a:rPr>
              <a:t>Patients on service at least 9 weeks, if possible</a:t>
            </a:r>
          </a:p>
          <a:p>
            <a:pPr lvl="1"/>
            <a:r>
              <a:rPr lang="en-US" dirty="0">
                <a:solidFill>
                  <a:schemeClr val="bg1"/>
                </a:solidFill>
              </a:rPr>
              <a:t>1 patient in an Assisted Living, if possible</a:t>
            </a:r>
          </a:p>
          <a:p>
            <a:pPr lvl="1"/>
            <a:r>
              <a:rPr lang="en-US" dirty="0">
                <a:solidFill>
                  <a:schemeClr val="bg1"/>
                </a:solidFill>
              </a:rPr>
              <a:t>Clinician should meet surveyor outside patients home before appointment</a:t>
            </a:r>
          </a:p>
          <a:p>
            <a:pPr lvl="1"/>
            <a:r>
              <a:rPr lang="en-US" dirty="0">
                <a:solidFill>
                  <a:schemeClr val="bg1"/>
                </a:solidFill>
              </a:rPr>
              <a:t>Surveyor needs contact information: Date/time of visit, clinician name, discipline, telephone number</a:t>
            </a:r>
          </a:p>
          <a:p>
            <a:endParaRPr lang="en-US" dirty="0"/>
          </a:p>
        </p:txBody>
      </p:sp>
      <p:sp>
        <p:nvSpPr>
          <p:cNvPr id="4" name="Title 1"/>
          <p:cNvSpPr>
            <a:spLocks noGrp="1"/>
          </p:cNvSpPr>
          <p:nvPr>
            <p:ph type="title"/>
          </p:nvPr>
        </p:nvSpPr>
        <p:spPr>
          <a:xfrm>
            <a:off x="684212" y="388861"/>
            <a:ext cx="10296826" cy="933753"/>
          </a:xfrm>
        </p:spPr>
        <p:txBody>
          <a:bodyPr/>
          <a:lstStyle/>
          <a:p>
            <a:r>
              <a:rPr lang="en-US" dirty="0" smtClean="0"/>
              <a:t>Home Health Entrance Request </a:t>
            </a:r>
            <a:r>
              <a:rPr lang="en-US" dirty="0"/>
              <a:t>– Level 1</a:t>
            </a:r>
          </a:p>
        </p:txBody>
      </p:sp>
    </p:spTree>
    <p:extLst>
      <p:ext uri="{BB962C8B-B14F-4D97-AF65-F5344CB8AC3E}">
        <p14:creationId xmlns:p14="http://schemas.microsoft.com/office/powerpoint/2010/main" val="2285078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Visit Questions</a:t>
            </a:r>
            <a:endParaRPr lang="en-US" dirty="0"/>
          </a:p>
        </p:txBody>
      </p:sp>
      <p:sp>
        <p:nvSpPr>
          <p:cNvPr id="3" name="Content Placeholder 2"/>
          <p:cNvSpPr>
            <a:spLocks noGrp="1"/>
          </p:cNvSpPr>
          <p:nvPr>
            <p:ph idx="1"/>
          </p:nvPr>
        </p:nvSpPr>
        <p:spPr/>
        <p:txBody>
          <a:bodyPr>
            <a:normAutofit/>
          </a:bodyPr>
          <a:lstStyle/>
          <a:p>
            <a:pPr lvl="0"/>
            <a:r>
              <a:rPr lang="en-US" dirty="0"/>
              <a:t>What home health services are you receiving?</a:t>
            </a:r>
          </a:p>
          <a:p>
            <a:r>
              <a:rPr lang="en-US" dirty="0"/>
              <a:t> </a:t>
            </a:r>
            <a:r>
              <a:rPr lang="en-US" dirty="0" smtClean="0"/>
              <a:t>What </a:t>
            </a:r>
            <a:r>
              <a:rPr lang="en-US" dirty="0"/>
              <a:t>care does the home health aide provide?</a:t>
            </a:r>
          </a:p>
          <a:p>
            <a:r>
              <a:rPr lang="en-US" dirty="0"/>
              <a:t> </a:t>
            </a:r>
            <a:r>
              <a:rPr lang="en-US" dirty="0" smtClean="0"/>
              <a:t>Are </a:t>
            </a:r>
            <a:r>
              <a:rPr lang="en-US" dirty="0"/>
              <a:t>your needs being met?</a:t>
            </a:r>
          </a:p>
          <a:p>
            <a:r>
              <a:rPr lang="en-US" dirty="0"/>
              <a:t> </a:t>
            </a:r>
            <a:r>
              <a:rPr lang="en-US" dirty="0" smtClean="0"/>
              <a:t>Do </a:t>
            </a:r>
            <a:r>
              <a:rPr lang="en-US" dirty="0"/>
              <a:t>you know what medications you are currently taking? Does someone help you keep track of your medications? </a:t>
            </a:r>
          </a:p>
          <a:p>
            <a:r>
              <a:rPr lang="en-US" dirty="0"/>
              <a:t> </a:t>
            </a:r>
            <a:r>
              <a:rPr lang="en-US" dirty="0" smtClean="0"/>
              <a:t>Have </a:t>
            </a:r>
            <a:r>
              <a:rPr lang="en-US" dirty="0"/>
              <a:t>you had any setbacks or problems during your home care or are you concerned about problems that have not been addressed by HHA staff to your satisfaction</a:t>
            </a:r>
            <a:r>
              <a:rPr lang="en-US" dirty="0" smtClean="0"/>
              <a:t>? (</a:t>
            </a:r>
            <a:r>
              <a:rPr lang="en-US" dirty="0"/>
              <a:t>G106, G107)</a:t>
            </a:r>
          </a:p>
          <a:p>
            <a:r>
              <a:rPr lang="en-US" dirty="0"/>
              <a:t> </a:t>
            </a:r>
            <a:r>
              <a:rPr lang="en-US" dirty="0" smtClean="0"/>
              <a:t>Has </a:t>
            </a:r>
            <a:r>
              <a:rPr lang="en-US" dirty="0"/>
              <a:t>the home health staff talked to you about what the doctor wants them to help you with? (G109</a:t>
            </a:r>
            <a:r>
              <a:rPr lang="en-US" dirty="0" smtClean="0"/>
              <a:t>)</a:t>
            </a:r>
            <a:endParaRPr lang="en-US" dirty="0"/>
          </a:p>
        </p:txBody>
      </p:sp>
    </p:spTree>
    <p:extLst>
      <p:ext uri="{BB962C8B-B14F-4D97-AF65-F5344CB8AC3E}">
        <p14:creationId xmlns:p14="http://schemas.microsoft.com/office/powerpoint/2010/main" val="29578377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Visit Questions</a:t>
            </a:r>
            <a:endParaRPr lang="en-US" dirty="0"/>
          </a:p>
        </p:txBody>
      </p:sp>
      <p:sp>
        <p:nvSpPr>
          <p:cNvPr id="3" name="Content Placeholder 2"/>
          <p:cNvSpPr>
            <a:spLocks noGrp="1"/>
          </p:cNvSpPr>
          <p:nvPr>
            <p:ph idx="1"/>
          </p:nvPr>
        </p:nvSpPr>
        <p:spPr/>
        <p:txBody>
          <a:bodyPr/>
          <a:lstStyle/>
          <a:p>
            <a:r>
              <a:rPr lang="en-US" dirty="0" smtClean="0"/>
              <a:t>If </a:t>
            </a:r>
            <a:r>
              <a:rPr lang="en-US" dirty="0"/>
              <a:t>you had a complaint, would you know who to contact and how? (G107, G116)</a:t>
            </a:r>
          </a:p>
          <a:p>
            <a:r>
              <a:rPr lang="en-US" dirty="0" smtClean="0"/>
              <a:t>Is </a:t>
            </a:r>
            <a:r>
              <a:rPr lang="en-US" dirty="0"/>
              <a:t>the care being provided as you were told it would be? (G108</a:t>
            </a:r>
            <a:r>
              <a:rPr lang="en-US" dirty="0" smtClean="0"/>
              <a:t>)</a:t>
            </a:r>
          </a:p>
          <a:p>
            <a:pPr marL="0" indent="0">
              <a:buNone/>
            </a:pPr>
            <a:r>
              <a:rPr lang="en-US" b="1" dirty="0" smtClean="0"/>
              <a:t>Observation </a:t>
            </a:r>
            <a:r>
              <a:rPr lang="en-US" dirty="0"/>
              <a:t>(as applicable)</a:t>
            </a:r>
          </a:p>
          <a:p>
            <a:r>
              <a:rPr lang="en-US" dirty="0"/>
              <a:t> How do providers communicate with patient/caregivers?</a:t>
            </a:r>
          </a:p>
          <a:p>
            <a:r>
              <a:rPr lang="en-US" dirty="0"/>
              <a:t> Did the care provider deliver the care as ordered? </a:t>
            </a:r>
          </a:p>
          <a:p>
            <a:r>
              <a:rPr lang="en-US" dirty="0"/>
              <a:t> Did the care provider report any untoward or unexpected patient changes immediately?</a:t>
            </a:r>
          </a:p>
          <a:p>
            <a:r>
              <a:rPr lang="en-US" dirty="0"/>
              <a:t> Do clinicians follow proper infection control guidelines</a:t>
            </a:r>
            <a:r>
              <a:rPr lang="en-US" dirty="0" smtClean="0"/>
              <a:t>?</a:t>
            </a:r>
            <a:endParaRPr lang="en-US" dirty="0"/>
          </a:p>
        </p:txBody>
      </p:sp>
    </p:spTree>
    <p:extLst>
      <p:ext uri="{BB962C8B-B14F-4D97-AF65-F5344CB8AC3E}">
        <p14:creationId xmlns:p14="http://schemas.microsoft.com/office/powerpoint/2010/main" val="2807780682"/>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285</TotalTime>
  <Words>3703</Words>
  <Application>Microsoft Office PowerPoint</Application>
  <PresentationFormat>Widescreen</PresentationFormat>
  <Paragraphs>625</Paragraphs>
  <Slides>42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Century Gothic</vt:lpstr>
      <vt:lpstr>Comic Sans MS</vt:lpstr>
      <vt:lpstr>Times New Roman</vt:lpstr>
      <vt:lpstr>Wingdings</vt:lpstr>
      <vt:lpstr>Wingdings 3</vt:lpstr>
      <vt:lpstr>Slice</vt:lpstr>
      <vt:lpstr>Preparing for a Survey</vt:lpstr>
      <vt:lpstr>Objectives</vt:lpstr>
      <vt:lpstr>Upon Arrival</vt:lpstr>
      <vt:lpstr>PowerPoint Presentation</vt:lpstr>
      <vt:lpstr>Home Health Entrance Request – Level 1</vt:lpstr>
      <vt:lpstr>Home Health Entrance Request – Level 1</vt:lpstr>
      <vt:lpstr>Home Health Entrance Request – Level 1</vt:lpstr>
      <vt:lpstr>Home Visit Questions</vt:lpstr>
      <vt:lpstr>Home Visit Questions</vt:lpstr>
      <vt:lpstr>Important items to remember on Home Visits</vt:lpstr>
      <vt:lpstr>Branches</vt:lpstr>
      <vt:lpstr>Organizational Chart</vt:lpstr>
      <vt:lpstr>PowerPoint Presentation</vt:lpstr>
      <vt:lpstr>Home Health Patient Record</vt:lpstr>
      <vt:lpstr>Home Health Patient Record – Level 1 G tags</vt:lpstr>
      <vt:lpstr>Home Health Patient Record – Level 1 G tags</vt:lpstr>
      <vt:lpstr>PowerPoint Presentation</vt:lpstr>
      <vt:lpstr>Home Health Patient Record – Level 1 G tags</vt:lpstr>
      <vt:lpstr>PowerPoint Presentation</vt:lpstr>
      <vt:lpstr>Home Health Patient Record – Level 1 G tags</vt:lpstr>
      <vt:lpstr>PowerPoint Presentation</vt:lpstr>
      <vt:lpstr>Home Health Patient Record – Level 1 G tags</vt:lpstr>
      <vt:lpstr>PowerPoint Presentation</vt:lpstr>
      <vt:lpstr>Home Health Patient Record – Level 1 G tags</vt:lpstr>
      <vt:lpstr>PowerPoint Presentation</vt:lpstr>
      <vt:lpstr>Home Health Patient Record – Level 1 G tags</vt:lpstr>
      <vt:lpstr>PowerPoint Presentation</vt:lpstr>
      <vt:lpstr>Home Health Patient Record – Level 1 G tags</vt:lpstr>
      <vt:lpstr>PowerPoint Presentation</vt:lpstr>
      <vt:lpstr>Home Health Patient Record – Level 1 G tags</vt:lpstr>
      <vt:lpstr>PowerPoint Presentation</vt:lpstr>
      <vt:lpstr>Home Health Patient Record – Level 1 G tags</vt:lpstr>
      <vt:lpstr>PowerPoint Presentation</vt:lpstr>
      <vt:lpstr>Home Health Entrance Request – Level 1</vt:lpstr>
      <vt:lpstr>PowerPoint Presentation</vt:lpstr>
      <vt:lpstr>PowerPoint Presentation</vt:lpstr>
      <vt:lpstr>Home Health Compliance Information</vt:lpstr>
      <vt:lpstr>Extended Survey Levels 2 and 3</vt:lpstr>
      <vt:lpstr>Extended Survey Levels 2 and 3</vt:lpstr>
      <vt:lpstr>We do not want to go into an extended survey!    Ever!</vt:lpstr>
      <vt:lpstr>Closing Conference</vt:lpstr>
      <vt:lpstr>Exit Conference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for a Survey</dc:title>
  <dc:creator>Rocke Hendry</dc:creator>
  <cp:lastModifiedBy>Rocke Hendry</cp:lastModifiedBy>
  <cp:revision>30</cp:revision>
  <dcterms:created xsi:type="dcterms:W3CDTF">2016-04-25T22:06:57Z</dcterms:created>
  <dcterms:modified xsi:type="dcterms:W3CDTF">2016-06-17T18:45:11Z</dcterms:modified>
</cp:coreProperties>
</file>